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8" r:id="rId10"/>
    <p:sldId id="265" r:id="rId11"/>
    <p:sldId id="267" r:id="rId12"/>
    <p:sldId id="266" r:id="rId13"/>
    <p:sldId id="269" r:id="rId14"/>
    <p:sldId id="270" r:id="rId15"/>
    <p:sldId id="271" r:id="rId16"/>
    <p:sldId id="272" r:id="rId17"/>
    <p:sldId id="273" r:id="rId18"/>
    <p:sldId id="274" r:id="rId19"/>
    <p:sldId id="275" r:id="rId20"/>
    <p:sldId id="263" r:id="rId21"/>
    <p:sldId id="290" r:id="rId22"/>
    <p:sldId id="291" r:id="rId23"/>
    <p:sldId id="292" r:id="rId24"/>
    <p:sldId id="293" r:id="rId25"/>
    <p:sldId id="294" r:id="rId26"/>
    <p:sldId id="295" r:id="rId27"/>
    <p:sldId id="296"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478D-81DE-43D5-8E9E-ADE129211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68269B-96F6-44F0-94C3-AC7EB2BB5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831800-4A81-420E-9EB4-518DAF9DCE6D}"/>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0179648A-EFC6-4788-86DD-AF68CFD29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D9657-BC1A-4031-8B3D-868FD8C579B1}"/>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190918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F0DD-E2B6-4B02-82D0-F0EF579146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0CEA5-1646-4C40-80B0-8E9D906711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2AA40-19C6-4C56-9B75-FE950F9998A9}"/>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CDF4E882-8363-49F5-9900-46906B6F0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FD9B5-FA54-4811-91A0-0C6D514A77AB}"/>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3100243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8CBCE-470A-4A9B-A017-D5D090084F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589A6-3531-4C05-8448-9D50276CB4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8D541-AE3D-4C72-B18F-0CA2BB878728}"/>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42D1F5AE-1335-4DF0-B3D8-FCD18FC80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FB976-EED6-4D5C-A031-5D75FAD70BC2}"/>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68199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4F97-B265-4E24-A8EE-DA64C44FE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26226-6FC3-4AC7-B90E-AAD6B2ED5A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84B96-ADBE-4C5B-B4B6-17D3656C12EB}"/>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811E8DD2-8DBC-4DD1-86D7-200D5DDE9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81A63-8768-4A67-9608-2EF130491D1D}"/>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196189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1F2A-F456-4B45-A38D-82EA62EE4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31C515-A828-460C-8985-3F482E17E4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85509-4181-4910-915E-7CC531C5AD25}"/>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25113458-6594-44DD-B291-53B64C168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A831E-11DE-4815-BD87-D359AA705693}"/>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6204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CAF96-0A80-4ACD-8523-A10EAC6F6C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EAF776-A337-4E73-B399-9861509565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C66B36-899D-41DF-8BCE-A056C0EE90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F16835-A731-4FB2-B5E4-EBDDE6F97498}"/>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6" name="Footer Placeholder 5">
            <a:extLst>
              <a:ext uri="{FF2B5EF4-FFF2-40B4-BE49-F238E27FC236}">
                <a16:creationId xmlns:a16="http://schemas.microsoft.com/office/drawing/2014/main" id="{E125522E-5ED2-469C-B270-7E2DED310A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CA4C7-C552-4324-92FB-A9517CC93B57}"/>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148483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B2F2-C2CA-4AC8-B859-35201E763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A34BAC-53B8-46C2-B005-39D17F73F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361B68-DF2C-4186-B9EB-5EEA5B31E3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56E7B2-6137-4B22-BB1E-282CF0C26C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C50A64-EC8C-45F8-80A2-2C81CDD69A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1DE4D-A6A9-498F-9CBC-468A6C808B07}"/>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8" name="Footer Placeholder 7">
            <a:extLst>
              <a:ext uri="{FF2B5EF4-FFF2-40B4-BE49-F238E27FC236}">
                <a16:creationId xmlns:a16="http://schemas.microsoft.com/office/drawing/2014/main" id="{0A729F85-923B-4312-9B9B-28B3AB2A3A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5AC513-F33F-4AA1-A93A-EC0EEB72AF03}"/>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766773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CD26-3B80-4476-9245-300DC72288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50B66-2675-446A-92F4-F8DA5D493E36}"/>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4" name="Footer Placeholder 3">
            <a:extLst>
              <a:ext uri="{FF2B5EF4-FFF2-40B4-BE49-F238E27FC236}">
                <a16:creationId xmlns:a16="http://schemas.microsoft.com/office/drawing/2014/main" id="{34FFD38C-9A04-4A7A-89FA-443FB4B04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6E2D6-61B2-4BF5-A846-1D4AD9D66BA8}"/>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4063379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A74E9-2FE8-43F3-9697-96AFFC2365E6}"/>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3" name="Footer Placeholder 2">
            <a:extLst>
              <a:ext uri="{FF2B5EF4-FFF2-40B4-BE49-F238E27FC236}">
                <a16:creationId xmlns:a16="http://schemas.microsoft.com/office/drawing/2014/main" id="{88348484-FFA6-47AA-8103-CF8C51952B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D1ACC-544D-44C2-B8FA-BA7F03B14660}"/>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138106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9102-B5D9-4317-BF3F-DA9506D10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D6C10-E996-479E-BF20-85406878B9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6EB5E-8916-4CE2-80FF-86565A2BC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C0146-CEA2-49DD-8257-42D2CBFCB00A}"/>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6" name="Footer Placeholder 5">
            <a:extLst>
              <a:ext uri="{FF2B5EF4-FFF2-40B4-BE49-F238E27FC236}">
                <a16:creationId xmlns:a16="http://schemas.microsoft.com/office/drawing/2014/main" id="{1B8720CF-6923-4BA5-8C2C-366D6BA3D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C1DC0-EF71-4B8F-9C72-BDF1D3768920}"/>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134060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79AF-1B26-4FB8-872B-B3BFA6C66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AF1434-1423-4CC6-BC8E-9663AAC13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8549C-8406-4F2A-81E5-78D290129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4E157-92AB-4B4D-86A3-60F124D4A81C}"/>
              </a:ext>
            </a:extLst>
          </p:cNvPr>
          <p:cNvSpPr>
            <a:spLocks noGrp="1"/>
          </p:cNvSpPr>
          <p:nvPr>
            <p:ph type="dt" sz="half" idx="10"/>
          </p:nvPr>
        </p:nvSpPr>
        <p:spPr/>
        <p:txBody>
          <a:bodyPr/>
          <a:lstStyle/>
          <a:p>
            <a:fld id="{1E585F59-1747-4286-96DC-1022A931912F}" type="datetimeFigureOut">
              <a:rPr lang="en-US" smtClean="0"/>
              <a:t>9/22/2022</a:t>
            </a:fld>
            <a:endParaRPr lang="en-US"/>
          </a:p>
        </p:txBody>
      </p:sp>
      <p:sp>
        <p:nvSpPr>
          <p:cNvPr id="6" name="Footer Placeholder 5">
            <a:extLst>
              <a:ext uri="{FF2B5EF4-FFF2-40B4-BE49-F238E27FC236}">
                <a16:creationId xmlns:a16="http://schemas.microsoft.com/office/drawing/2014/main" id="{154D770F-FA02-4C80-B814-DCCEEC3BC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6AE67-ED10-4D4F-B858-A00C70CF20B8}"/>
              </a:ext>
            </a:extLst>
          </p:cNvPr>
          <p:cNvSpPr>
            <a:spLocks noGrp="1"/>
          </p:cNvSpPr>
          <p:nvPr>
            <p:ph type="sldNum" sz="quarter" idx="12"/>
          </p:nvPr>
        </p:nvSpPr>
        <p:spPr/>
        <p:txBody>
          <a:bodyPr/>
          <a:lstStyle/>
          <a:p>
            <a:fld id="{EACCE5E8-58F8-42E3-AE8E-2F87A5E27868}" type="slidenum">
              <a:rPr lang="en-US" smtClean="0"/>
              <a:t>‹#›</a:t>
            </a:fld>
            <a:endParaRPr lang="en-US"/>
          </a:p>
        </p:txBody>
      </p:sp>
    </p:spTree>
    <p:extLst>
      <p:ext uri="{BB962C8B-B14F-4D97-AF65-F5344CB8AC3E}">
        <p14:creationId xmlns:p14="http://schemas.microsoft.com/office/powerpoint/2010/main" val="3662602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F4C6B-59A7-4611-9419-9F95619F2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31C11-9B2A-4D7C-B0CB-2E4D1869C9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03158-2339-4C0B-88B7-D95E0C7903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585F59-1747-4286-96DC-1022A931912F}" type="datetimeFigureOut">
              <a:rPr lang="en-US" smtClean="0"/>
              <a:t>9/22/2022</a:t>
            </a:fld>
            <a:endParaRPr lang="en-US"/>
          </a:p>
        </p:txBody>
      </p:sp>
      <p:sp>
        <p:nvSpPr>
          <p:cNvPr id="5" name="Footer Placeholder 4">
            <a:extLst>
              <a:ext uri="{FF2B5EF4-FFF2-40B4-BE49-F238E27FC236}">
                <a16:creationId xmlns:a16="http://schemas.microsoft.com/office/drawing/2014/main" id="{4939E3E1-7913-474F-9FFA-5F4CEA601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7639D-A344-4174-A53F-EEABDF2A3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CE5E8-58F8-42E3-AE8E-2F87A5E27868}" type="slidenum">
              <a:rPr lang="en-US" smtClean="0"/>
              <a:t>‹#›</a:t>
            </a:fld>
            <a:endParaRPr lang="en-US"/>
          </a:p>
        </p:txBody>
      </p:sp>
    </p:spTree>
    <p:extLst>
      <p:ext uri="{BB962C8B-B14F-4D97-AF65-F5344CB8AC3E}">
        <p14:creationId xmlns:p14="http://schemas.microsoft.com/office/powerpoint/2010/main" val="1801640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2AE63-E510-4FF5-A27B-7FCF5B233466}"/>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kern="1200" dirty="0">
                <a:solidFill>
                  <a:srgbClr val="FFFFFF"/>
                </a:solidFill>
                <a:latin typeface="+mj-lt"/>
                <a:ea typeface="+mj-ea"/>
                <a:cs typeface="+mj-cs"/>
              </a:rPr>
              <a:t>OBJECTIVES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0E994420-6F78-44F6-BD99-D161C335AA06}"/>
              </a:ext>
            </a:extLst>
          </p:cNvPr>
          <p:cNvSpPr>
            <a:spLocks noGrp="1"/>
          </p:cNvSpPr>
          <p:nvPr>
            <p:ph type="subTitle" idx="1"/>
          </p:nvPr>
        </p:nvSpPr>
        <p:spPr>
          <a:xfrm>
            <a:off x="4851058" y="1153572"/>
            <a:ext cx="6906491" cy="5585619"/>
          </a:xfrm>
        </p:spPr>
        <p:txBody>
          <a:bodyPr vert="horz" lIns="91440" tIns="45720" rIns="91440" bIns="45720" rtlCol="0" anchor="ctr">
            <a:normAutofit/>
          </a:bodyPr>
          <a:lstStyle/>
          <a:p>
            <a:pPr marL="342900" indent="-228600" algn="l">
              <a:buFont typeface="Arial" panose="020B0604020202020204" pitchFamily="34" charset="0"/>
              <a:buChar char="•"/>
            </a:pPr>
            <a:r>
              <a:rPr lang="en-US" sz="2000" dirty="0"/>
              <a:t>Loops (While &amp; For ).</a:t>
            </a:r>
          </a:p>
          <a:p>
            <a:pPr marL="342900" indent="-228600" algn="l">
              <a:buFont typeface="Arial" panose="020B0604020202020204" pitchFamily="34" charset="0"/>
              <a:buChar char="•"/>
            </a:pPr>
            <a:r>
              <a:rPr lang="en-US" sz="2000" dirty="0"/>
              <a:t>Set and Shift : Manipulating and Positional Parameters.</a:t>
            </a:r>
          </a:p>
          <a:p>
            <a:pPr marL="342900" indent="-228600" algn="l">
              <a:buFont typeface="Arial" panose="020B0604020202020204" pitchFamily="34" charset="0"/>
              <a:buChar char="•"/>
            </a:pPr>
            <a:r>
              <a:rPr lang="en-US" sz="2000" dirty="0"/>
              <a:t>The Sample Database.</a:t>
            </a:r>
          </a:p>
          <a:p>
            <a:pPr marL="342900" indent="-228600" algn="l">
              <a:buFont typeface="Arial" panose="020B0604020202020204" pitchFamily="34" charset="0"/>
              <a:buChar char="•"/>
            </a:pPr>
            <a:r>
              <a:rPr lang="en-US" sz="2000" dirty="0"/>
              <a:t>Head.</a:t>
            </a:r>
          </a:p>
          <a:p>
            <a:pPr marL="342900" indent="-228600" algn="l">
              <a:buFont typeface="Arial" panose="020B0604020202020204" pitchFamily="34" charset="0"/>
              <a:buChar char="•"/>
            </a:pPr>
            <a:r>
              <a:rPr lang="en-US" sz="2000" dirty="0"/>
              <a:t>Tail.</a:t>
            </a:r>
          </a:p>
          <a:p>
            <a:pPr marL="342900" indent="-228600" algn="l">
              <a:buFont typeface="Arial" panose="020B0604020202020204" pitchFamily="34" charset="0"/>
              <a:buChar char="•"/>
            </a:pPr>
            <a:r>
              <a:rPr lang="en-US" sz="2000" dirty="0"/>
              <a:t>Cut.</a:t>
            </a:r>
          </a:p>
          <a:p>
            <a:pPr marL="342900" indent="-228600" algn="l">
              <a:buFont typeface="Arial" panose="020B0604020202020204" pitchFamily="34" charset="0"/>
              <a:buChar char="•"/>
            </a:pPr>
            <a:r>
              <a:rPr lang="en-US" sz="2000" dirty="0"/>
              <a:t>Paste.</a:t>
            </a:r>
          </a:p>
          <a:p>
            <a:pPr marL="342900" indent="-228600" algn="l">
              <a:buFont typeface="Arial" panose="020B0604020202020204" pitchFamily="34" charset="0"/>
              <a:buChar char="•"/>
            </a:pPr>
            <a:r>
              <a:rPr lang="en-US" sz="2000" dirty="0"/>
              <a:t>Sort.</a:t>
            </a:r>
          </a:p>
          <a:p>
            <a:pPr marL="342900" indent="-228600" algn="l">
              <a:buFont typeface="Arial" panose="020B0604020202020204" pitchFamily="34" charset="0"/>
              <a:buChar char="•"/>
            </a:pPr>
            <a:r>
              <a:rPr lang="en-US" sz="2000" dirty="0"/>
              <a:t>File Systems and Inodes.</a:t>
            </a:r>
          </a:p>
          <a:p>
            <a:pPr marL="342900" indent="-228600" algn="l">
              <a:buFont typeface="Arial" panose="020B0604020202020204" pitchFamily="34" charset="0"/>
              <a:buChar char="•"/>
            </a:pPr>
            <a:r>
              <a:rPr lang="en-US" sz="2000" dirty="0"/>
              <a:t>Hard links. </a:t>
            </a:r>
          </a:p>
          <a:p>
            <a:pPr marL="342900" indent="-228600" algn="l">
              <a:buFont typeface="Arial" panose="020B0604020202020204" pitchFamily="34" charset="0"/>
              <a:buChar char="•"/>
            </a:pPr>
            <a:r>
              <a:rPr lang="en-US" sz="2000" dirty="0"/>
              <a:t>Symbolic Links. (Soft Links)</a:t>
            </a:r>
          </a:p>
          <a:p>
            <a:pPr marL="342900" indent="-228600" algn="l">
              <a:buFont typeface="Arial" panose="020B0604020202020204" pitchFamily="34" charset="0"/>
              <a:buChar char="•"/>
            </a:pPr>
            <a:r>
              <a:rPr lang="en-US" sz="2000" dirty="0"/>
              <a:t>The Directory.</a:t>
            </a:r>
          </a:p>
          <a:p>
            <a:pPr marL="342900" indent="-228600" algn="l">
              <a:buFont typeface="Arial" panose="020B0604020202020204" pitchFamily="34" charset="0"/>
              <a:buChar char="•"/>
            </a:pPr>
            <a:r>
              <a:rPr lang="en-US" sz="2000" dirty="0"/>
              <a:t>Umask.</a:t>
            </a:r>
          </a:p>
          <a:p>
            <a:pPr marL="342900" indent="-228600" algn="l">
              <a:buFont typeface="Arial" panose="020B0604020202020204" pitchFamily="34" charset="0"/>
              <a:buChar char="•"/>
            </a:pPr>
            <a:r>
              <a:rPr lang="en-US" sz="2000" dirty="0"/>
              <a:t>Modification and Access Times.</a:t>
            </a:r>
          </a:p>
          <a:p>
            <a:pPr marL="342900" indent="-228600" algn="l">
              <a:buFont typeface="Arial" panose="020B0604020202020204" pitchFamily="34" charset="0"/>
              <a:buChar char="•"/>
            </a:pPr>
            <a:endParaRPr lang="en-US" sz="2000" dirty="0"/>
          </a:p>
          <a:p>
            <a:pPr marL="342900" indent="-228600" algn="l">
              <a:buFont typeface="Arial" panose="020B0604020202020204" pitchFamily="34" charset="0"/>
              <a:buChar char="•"/>
            </a:pPr>
            <a:endParaRPr lang="en-US" sz="2000" dirty="0"/>
          </a:p>
          <a:p>
            <a:pPr marL="342900"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85444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17CBC6A-CC62-4523-82ED-56AADB2BBCCD}"/>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Set and Shift </a:t>
            </a:r>
          </a:p>
        </p:txBody>
      </p:sp>
      <p:sp>
        <p:nvSpPr>
          <p:cNvPr id="3" name="Content Placeholder 2">
            <a:extLst>
              <a:ext uri="{FF2B5EF4-FFF2-40B4-BE49-F238E27FC236}">
                <a16:creationId xmlns:a16="http://schemas.microsoft.com/office/drawing/2014/main" id="{3D185318-D2DE-4B5C-B0B4-84DE88922437}"/>
              </a:ext>
            </a:extLst>
          </p:cNvPr>
          <p:cNvSpPr>
            <a:spLocks noGrp="1"/>
          </p:cNvSpPr>
          <p:nvPr>
            <p:ph idx="1"/>
          </p:nvPr>
        </p:nvSpPr>
        <p:spPr>
          <a:xfrm>
            <a:off x="838200" y="2586789"/>
            <a:ext cx="10515600" cy="3590174"/>
          </a:xfrm>
        </p:spPr>
        <p:txBody>
          <a:bodyPr>
            <a:normAutofit/>
          </a:bodyPr>
          <a:lstStyle/>
          <a:p>
            <a:r>
              <a:rPr lang="en-US" sz="2200" dirty="0">
                <a:latin typeface="Calibri" panose="020F0502020204030204" pitchFamily="34" charset="0"/>
                <a:ea typeface="Calibri" panose="020F0502020204030204" pitchFamily="34" charset="0"/>
              </a:rPr>
              <a:t>S</a:t>
            </a:r>
            <a:r>
              <a:rPr lang="en-US" sz="2200" dirty="0">
                <a:effectLst/>
                <a:latin typeface="Calibri" panose="020F0502020204030204" pitchFamily="34" charset="0"/>
                <a:ea typeface="Calibri" panose="020F0502020204030204" pitchFamily="34" charset="0"/>
              </a:rPr>
              <a:t>et: Set the positional parameters</a:t>
            </a:r>
          </a:p>
          <a:p>
            <a:r>
              <a:rPr lang="en-US" sz="2200" dirty="0">
                <a:effectLst/>
                <a:latin typeface="Calibri" panose="020F0502020204030204" pitchFamily="34" charset="0"/>
                <a:ea typeface="Calibri" panose="020F0502020204030204" pitchFamily="34" charset="0"/>
              </a:rPr>
              <a:t>set assigns its arguments to the positional parameters $1, $2 and so on.</a:t>
            </a:r>
          </a:p>
          <a:p>
            <a:r>
              <a:rPr lang="en-US" sz="2200" dirty="0">
                <a:effectLst/>
                <a:latin typeface="Calibri" panose="020F0502020204030204" pitchFamily="34" charset="0"/>
                <a:ea typeface="Calibri" panose="020F0502020204030204" pitchFamily="34" charset="0"/>
              </a:rPr>
              <a:t>This feature is especially useful for picking up individual fields from the output of a program.</a:t>
            </a:r>
          </a:p>
          <a:p>
            <a:r>
              <a:rPr lang="en-US" sz="2200" dirty="0">
                <a:effectLst/>
                <a:latin typeface="Calibri" panose="020F0502020204030204" pitchFamily="34" charset="0"/>
                <a:ea typeface="Calibri" panose="020F0502020204030204" pitchFamily="34" charset="0"/>
              </a:rPr>
              <a:t>Example:</a:t>
            </a:r>
            <a:br>
              <a:rPr lang="en-US" sz="2200" dirty="0">
                <a:effectLst/>
                <a:latin typeface="Calibri" panose="020F0502020204030204" pitchFamily="34" charset="0"/>
                <a:ea typeface="Calibri" panose="020F0502020204030204" pitchFamily="34" charset="0"/>
              </a:rPr>
            </a:br>
            <a:r>
              <a:rPr lang="en-US" sz="2200" dirty="0">
                <a:effectLst/>
                <a:latin typeface="Calibri" panose="020F0502020204030204" pitchFamily="34" charset="0"/>
                <a:ea typeface="Calibri" panose="020F0502020204030204" pitchFamily="34" charset="0"/>
              </a:rPr>
              <a:t>$ set `date` #Output of date command assigned to positional parameters $1, $2 &amp; so on.</a:t>
            </a:r>
            <a:br>
              <a:rPr lang="en-US" sz="2200" dirty="0">
                <a:effectLst/>
                <a:latin typeface="Calibri" panose="020F0502020204030204" pitchFamily="34" charset="0"/>
                <a:ea typeface="Calibri" panose="020F0502020204030204" pitchFamily="34" charset="0"/>
              </a:rPr>
            </a:br>
            <a:r>
              <a:rPr lang="en-US" sz="2200" dirty="0">
                <a:effectLst/>
                <a:latin typeface="Calibri" panose="020F0502020204030204" pitchFamily="34" charset="0"/>
                <a:ea typeface="Calibri" panose="020F0502020204030204" pitchFamily="34" charset="0"/>
              </a:rPr>
              <a:t>$ echo $*</a:t>
            </a:r>
            <a:br>
              <a:rPr lang="en-US" sz="2200" dirty="0">
                <a:effectLst/>
                <a:latin typeface="Calibri" panose="020F0502020204030204" pitchFamily="34" charset="0"/>
                <a:ea typeface="Calibri" panose="020F0502020204030204" pitchFamily="34" charset="0"/>
              </a:rPr>
            </a:br>
            <a:r>
              <a:rPr lang="en-US" sz="2200" dirty="0">
                <a:effectLst/>
                <a:latin typeface="Calibri" panose="020F0502020204030204" pitchFamily="34" charset="0"/>
                <a:ea typeface="Calibri" panose="020F0502020204030204" pitchFamily="34" charset="0"/>
              </a:rPr>
              <a:t>Sun Jan 13 15:40:13 IST 2013</a:t>
            </a:r>
            <a:br>
              <a:rPr lang="en-US" sz="2200" dirty="0">
                <a:effectLst/>
                <a:latin typeface="Calibri" panose="020F0502020204030204" pitchFamily="34" charset="0"/>
                <a:ea typeface="Calibri" panose="020F0502020204030204" pitchFamily="34" charset="0"/>
              </a:rPr>
            </a:br>
            <a:r>
              <a:rPr lang="en-US" sz="2200" dirty="0">
                <a:effectLst/>
                <a:latin typeface="Calibri" panose="020F0502020204030204" pitchFamily="34" charset="0"/>
                <a:ea typeface="Calibri" panose="020F0502020204030204" pitchFamily="34" charset="0"/>
              </a:rPr>
              <a:t>$ echo “The date today is $2 $3 $6”</a:t>
            </a:r>
            <a:br>
              <a:rPr lang="en-US" sz="2200" dirty="0">
                <a:effectLst/>
                <a:latin typeface="Calibri" panose="020F0502020204030204" pitchFamily="34" charset="0"/>
                <a:ea typeface="Calibri" panose="020F0502020204030204" pitchFamily="34" charset="0"/>
              </a:rPr>
            </a:br>
            <a:r>
              <a:rPr lang="en-US" sz="2200" dirty="0">
                <a:effectLst/>
                <a:latin typeface="Calibri" panose="020F0502020204030204" pitchFamily="34" charset="0"/>
                <a:ea typeface="Calibri" panose="020F0502020204030204" pitchFamily="34" charset="0"/>
              </a:rPr>
              <a:t>The date today is Jan 13 2013</a:t>
            </a:r>
          </a:p>
          <a:p>
            <a:pPr marL="0" indent="0">
              <a:buNone/>
            </a:pPr>
            <a:endParaRPr lang="en-US" sz="2200" dirty="0"/>
          </a:p>
        </p:txBody>
      </p:sp>
    </p:spTree>
    <p:extLst>
      <p:ext uri="{BB962C8B-B14F-4D97-AF65-F5344CB8AC3E}">
        <p14:creationId xmlns:p14="http://schemas.microsoft.com/office/powerpoint/2010/main" val="994934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C6C28-BAA1-4452-8D06-A89E900894EA}"/>
              </a:ext>
            </a:extLst>
          </p:cNvPr>
          <p:cNvSpPr>
            <a:spLocks noGrp="1"/>
          </p:cNvSpPr>
          <p:nvPr>
            <p:ph type="title"/>
          </p:nvPr>
        </p:nvSpPr>
        <p:spPr>
          <a:xfrm>
            <a:off x="838200" y="365125"/>
            <a:ext cx="10515600" cy="1325563"/>
          </a:xfrm>
        </p:spPr>
        <p:txBody>
          <a:bodyPr>
            <a:normAutofit/>
          </a:bodyPr>
          <a:lstStyle/>
          <a:p>
            <a:r>
              <a:rPr lang="en-US" sz="5400">
                <a:latin typeface="Calibri" panose="020F0502020204030204" pitchFamily="34" charset="0"/>
                <a:ea typeface="Calibri" panose="020F0502020204030204" pitchFamily="34" charset="0"/>
              </a:rPr>
              <a:t>S</a:t>
            </a:r>
            <a:r>
              <a:rPr lang="en-US" sz="5400">
                <a:effectLst/>
                <a:latin typeface="Calibri" panose="020F0502020204030204" pitchFamily="34" charset="0"/>
                <a:ea typeface="Calibri" panose="020F0502020204030204" pitchFamily="34" charset="0"/>
              </a:rPr>
              <a:t>hift: Shifting Arguments Left</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384834-8C18-4201-B958-0C172D5E08F2}"/>
              </a:ext>
            </a:extLst>
          </p:cNvPr>
          <p:cNvSpPr>
            <a:spLocks noGrp="1"/>
          </p:cNvSpPr>
          <p:nvPr>
            <p:ph idx="1"/>
          </p:nvPr>
        </p:nvSpPr>
        <p:spPr>
          <a:xfrm>
            <a:off x="838200" y="1929384"/>
            <a:ext cx="10515600" cy="4251960"/>
          </a:xfrm>
        </p:spPr>
        <p:txBody>
          <a:bodyPr>
            <a:normAutofit/>
          </a:bodyPr>
          <a:lstStyle/>
          <a:p>
            <a:r>
              <a:rPr lang="en-US" sz="2000" dirty="0">
                <a:latin typeface="Calibri" panose="020F0502020204030204" pitchFamily="34" charset="0"/>
                <a:ea typeface="Calibri" panose="020F0502020204030204" pitchFamily="34" charset="0"/>
              </a:rPr>
              <a:t>S</a:t>
            </a:r>
            <a:r>
              <a:rPr lang="en-US" sz="2000" dirty="0">
                <a:effectLst/>
                <a:latin typeface="Calibri" panose="020F0502020204030204" pitchFamily="34" charset="0"/>
                <a:ea typeface="Calibri" panose="020F0502020204030204" pitchFamily="34" charset="0"/>
              </a:rPr>
              <a:t>hift transfers the contents of a positional parameters to its immediate lower numbered one.</a:t>
            </a:r>
          </a:p>
          <a:p>
            <a:r>
              <a:rPr lang="en-US" sz="2000" dirty="0">
                <a:effectLst/>
                <a:latin typeface="Calibri" panose="020F0502020204030204" pitchFamily="34" charset="0"/>
                <a:ea typeface="Calibri" panose="020F0502020204030204" pitchFamily="34" charset="0"/>
              </a:rPr>
              <a:t>This is done as many times as the statement is called.</a:t>
            </a:r>
          </a:p>
          <a:p>
            <a:r>
              <a:rPr lang="en-US" sz="2000" dirty="0">
                <a:effectLst/>
                <a:latin typeface="Calibri" panose="020F0502020204030204" pitchFamily="34" charset="0"/>
                <a:ea typeface="Calibri" panose="020F0502020204030204" pitchFamily="34" charset="0"/>
              </a:rPr>
              <a:t>Example:</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set `date`</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echo $*</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Sun Jan 13 15:40:13 IST 2013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echo $1 $2 $3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Sun Jan 13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shift #Shifts 1 place</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Jan 13 15:40:13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echo $1 $2 $3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shift 2 #Shifts 2 places</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 echo $1 $2 $3</a:t>
            </a:r>
            <a:br>
              <a:rPr lang="en-US" sz="2000" dirty="0">
                <a:effectLst/>
                <a:latin typeface="Calibri" panose="020F0502020204030204" pitchFamily="34" charset="0"/>
                <a:ea typeface="Calibri" panose="020F0502020204030204" pitchFamily="34" charset="0"/>
              </a:rPr>
            </a:br>
            <a:r>
              <a:rPr lang="en-US" sz="2000" dirty="0">
                <a:effectLst/>
                <a:latin typeface="Calibri" panose="020F0502020204030204" pitchFamily="34" charset="0"/>
                <a:ea typeface="Calibri" panose="020F0502020204030204" pitchFamily="34" charset="0"/>
              </a:rPr>
              <a:t>15:40:13 IST 2013</a:t>
            </a:r>
          </a:p>
          <a:p>
            <a:endParaRPr lang="en-US" sz="2000" dirty="0"/>
          </a:p>
        </p:txBody>
      </p:sp>
    </p:spTree>
    <p:extLst>
      <p:ext uri="{BB962C8B-B14F-4D97-AF65-F5344CB8AC3E}">
        <p14:creationId xmlns:p14="http://schemas.microsoft.com/office/powerpoint/2010/main" val="180652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5C90E-0156-49FA-95E1-C0CD2F926D0C}"/>
              </a:ext>
            </a:extLst>
          </p:cNvPr>
          <p:cNvSpPr>
            <a:spLocks noGrp="1"/>
          </p:cNvSpPr>
          <p:nvPr>
            <p:ph type="title"/>
          </p:nvPr>
        </p:nvSpPr>
        <p:spPr>
          <a:xfrm>
            <a:off x="630936" y="640080"/>
            <a:ext cx="4818888" cy="1481328"/>
          </a:xfrm>
        </p:spPr>
        <p:txBody>
          <a:bodyPr anchor="b">
            <a:normAutofit/>
          </a:bodyPr>
          <a:lstStyle/>
          <a:p>
            <a:r>
              <a:rPr lang="en-US" sz="5400"/>
              <a:t>Example </a:t>
            </a:r>
          </a:p>
        </p:txBody>
      </p:sp>
      <p:sp>
        <p:nvSpPr>
          <p:cNvPr id="308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2F8E31-9273-4FB9-888A-CC40FFCD9EB1}"/>
              </a:ext>
            </a:extLst>
          </p:cNvPr>
          <p:cNvSpPr>
            <a:spLocks noGrp="1"/>
          </p:cNvSpPr>
          <p:nvPr>
            <p:ph idx="1"/>
          </p:nvPr>
        </p:nvSpPr>
        <p:spPr>
          <a:xfrm>
            <a:off x="630936" y="2660904"/>
            <a:ext cx="4818888" cy="3547872"/>
          </a:xfrm>
        </p:spPr>
        <p:txBody>
          <a:bodyPr anchor="t">
            <a:normAutofit/>
          </a:bodyPr>
          <a:lstStyle/>
          <a:p>
            <a:pPr marL="0" indent="0">
              <a:buNone/>
            </a:pPr>
            <a:r>
              <a:rPr kumimoji="0" lang="en-US" altLang="en-US" sz="1500" b="0" i="0" u="none" strike="noStrike" cap="none" normalizeH="0" baseline="0" dirty="0">
                <a:ln>
                  <a:noFill/>
                </a:ln>
                <a:effectLst/>
                <a:latin typeface="Consolas" panose="020B0609020204030204" pitchFamily="49" charset="0"/>
              </a:rPr>
              <a:t>#!/bin/bash </a:t>
            </a:r>
          </a:p>
          <a:p>
            <a:pPr marL="0" indent="0">
              <a:buNone/>
            </a:pPr>
            <a:r>
              <a:rPr kumimoji="0" lang="en-US" altLang="en-US" sz="1500" b="0" i="0" u="none" strike="noStrike" cap="none" normalizeH="0" baseline="0" dirty="0">
                <a:ln>
                  <a:noFill/>
                </a:ln>
                <a:effectLst/>
                <a:latin typeface="Consolas" panose="020B0609020204030204" pitchFamily="49" charset="0"/>
              </a:rPr>
              <a:t># total number of command-line arguments </a:t>
            </a:r>
          </a:p>
          <a:p>
            <a:pPr marL="0" indent="0">
              <a:buNone/>
            </a:pPr>
            <a:r>
              <a:rPr kumimoji="0" lang="en-US" altLang="en-US" sz="1500" b="0" i="0" u="none" strike="noStrike" cap="none" normalizeH="0" baseline="0" dirty="0">
                <a:ln>
                  <a:noFill/>
                </a:ln>
                <a:effectLst/>
                <a:latin typeface="Consolas" panose="020B0609020204030204" pitchFamily="49" charset="0"/>
              </a:rPr>
              <a:t>echo "Total arguments passed are: $#" </a:t>
            </a:r>
          </a:p>
          <a:p>
            <a:pPr marL="0" indent="0">
              <a:buNone/>
            </a:pPr>
            <a:r>
              <a:rPr kumimoji="0" lang="en-US" altLang="en-US" sz="1500" b="0" i="0" u="none" strike="noStrike" cap="none" normalizeH="0" baseline="0" dirty="0">
                <a:ln>
                  <a:noFill/>
                </a:ln>
                <a:effectLst/>
                <a:latin typeface="Consolas" panose="020B0609020204030204" pitchFamily="49" charset="0"/>
              </a:rPr>
              <a:t># $* is used to show the command line arguments echo "The arguments are: $*" </a:t>
            </a:r>
          </a:p>
          <a:p>
            <a:pPr marL="0" indent="0">
              <a:buNone/>
            </a:pPr>
            <a:r>
              <a:rPr kumimoji="0" lang="en-US" altLang="en-US" sz="1500" b="0" i="0" u="none" strike="noStrike" cap="none" normalizeH="0" baseline="0" dirty="0">
                <a:ln>
                  <a:noFill/>
                </a:ln>
                <a:effectLst/>
                <a:latin typeface="Consolas" panose="020B0609020204030204" pitchFamily="49" charset="0"/>
              </a:rPr>
              <a:t>echo "The First Argument is: $1" </a:t>
            </a:r>
          </a:p>
          <a:p>
            <a:pPr marL="0" indent="0">
              <a:buNone/>
            </a:pPr>
            <a:r>
              <a:rPr kumimoji="0" lang="en-US" altLang="en-US" sz="1500" b="0" i="0" u="none" strike="noStrike" cap="none" normalizeH="0" baseline="0" dirty="0">
                <a:ln>
                  <a:noFill/>
                </a:ln>
                <a:effectLst/>
                <a:latin typeface="Consolas" panose="020B0609020204030204" pitchFamily="49" charset="0"/>
              </a:rPr>
              <a:t>shift 2 </a:t>
            </a:r>
          </a:p>
          <a:p>
            <a:pPr marL="0" indent="0">
              <a:buNone/>
            </a:pPr>
            <a:r>
              <a:rPr kumimoji="0" lang="en-US" altLang="en-US" sz="1500" b="0" i="0" u="none" strike="noStrike" cap="none" normalizeH="0" baseline="0" dirty="0">
                <a:ln>
                  <a:noFill/>
                </a:ln>
                <a:effectLst/>
                <a:latin typeface="Consolas" panose="020B0609020204030204" pitchFamily="49" charset="0"/>
              </a:rPr>
              <a:t>echo "The First Argument After Shift 2 is: $1" </a:t>
            </a:r>
          </a:p>
          <a:p>
            <a:pPr marL="0" indent="0">
              <a:buNone/>
            </a:pPr>
            <a:r>
              <a:rPr kumimoji="0" lang="en-US" altLang="en-US" sz="1500" b="0" i="0" u="none" strike="noStrike" cap="none" normalizeH="0" baseline="0" dirty="0">
                <a:ln>
                  <a:noFill/>
                </a:ln>
                <a:effectLst/>
                <a:latin typeface="Consolas" panose="020B0609020204030204" pitchFamily="49" charset="0"/>
              </a:rPr>
              <a:t>shift </a:t>
            </a:r>
          </a:p>
          <a:p>
            <a:pPr marL="0" indent="0">
              <a:buNone/>
            </a:pPr>
            <a:r>
              <a:rPr kumimoji="0" lang="en-US" altLang="en-US" sz="1500" b="0" i="0" u="none" strike="noStrike" cap="none" normalizeH="0" baseline="0" dirty="0">
                <a:ln>
                  <a:noFill/>
                </a:ln>
                <a:effectLst/>
                <a:latin typeface="Consolas" panose="020B0609020204030204" pitchFamily="49" charset="0"/>
              </a:rPr>
              <a:t>echo "The First Argument After Shift is: $1"</a:t>
            </a:r>
            <a:r>
              <a:rPr kumimoji="0" lang="en-US" altLang="en-US" sz="1500" b="0" i="0" u="none" strike="noStrike" cap="none" normalizeH="0" baseline="0" dirty="0">
                <a:ln>
                  <a:noFill/>
                </a:ln>
                <a:effectLst/>
              </a:rPr>
              <a:t> </a:t>
            </a:r>
            <a:endParaRPr kumimoji="0" lang="en-US" altLang="en-US" sz="1500" b="0" i="0" u="none" strike="noStrike" cap="none" normalizeH="0" baseline="0" dirty="0">
              <a:ln>
                <a:noFill/>
              </a:ln>
              <a:effectLst/>
              <a:latin typeface="Arial" panose="020B0604020202020204" pitchFamily="34" charset="0"/>
            </a:endParaRPr>
          </a:p>
          <a:p>
            <a:endParaRPr lang="en-US" sz="1500" dirty="0"/>
          </a:p>
        </p:txBody>
      </p:sp>
      <p:pic>
        <p:nvPicPr>
          <p:cNvPr id="3076" name="Picture 4" descr="Lightbox">
            <a:extLst>
              <a:ext uri="{FF2B5EF4-FFF2-40B4-BE49-F238E27FC236}">
                <a16:creationId xmlns:a16="http://schemas.microsoft.com/office/drawing/2014/main" id="{BAD846B1-7427-4112-8470-A8EA5B48D8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685216"/>
            <a:ext cx="5747056" cy="244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41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2BD2E-D663-63B0-A77D-5046E1AC5800}"/>
              </a:ext>
            </a:extLst>
          </p:cNvPr>
          <p:cNvSpPr txBox="1"/>
          <p:nvPr/>
        </p:nvSpPr>
        <p:spPr>
          <a:xfrm>
            <a:off x="870012" y="461639"/>
            <a:ext cx="10741980" cy="5109091"/>
          </a:xfrm>
          <a:prstGeom prst="rect">
            <a:avLst/>
          </a:prstGeom>
          <a:noFill/>
        </p:spPr>
        <p:txBody>
          <a:bodyPr wrap="square" rtlCol="0">
            <a:spAutoFit/>
          </a:bodyPr>
          <a:lstStyle/>
          <a:p>
            <a:r>
              <a:rPr lang="en-IN" b="1" dirty="0">
                <a:solidFill>
                  <a:schemeClr val="accent6">
                    <a:lumMod val="50000"/>
                  </a:schemeClr>
                </a:solidFill>
              </a:rPr>
              <a:t>13. THE SAMPLE DATABASE</a:t>
            </a:r>
          </a:p>
          <a:p>
            <a:endParaRPr lang="en-IN" sz="1400" dirty="0"/>
          </a:p>
          <a:p>
            <a:endParaRPr lang="en-IN" sz="1400" dirty="0"/>
          </a:p>
          <a:p>
            <a:r>
              <a:rPr lang="en-IN" sz="1400" dirty="0"/>
              <a:t>The following </a:t>
            </a:r>
            <a:r>
              <a:rPr lang="en-IN" sz="1400" dirty="0" err="1"/>
              <a:t>emp.lst</a:t>
            </a:r>
            <a:r>
              <a:rPr lang="en-IN" sz="1400" dirty="0"/>
              <a:t> is an reference database file to understand features of several UNIX</a:t>
            </a:r>
          </a:p>
          <a:p>
            <a:r>
              <a:rPr lang="en-IN" sz="1400" dirty="0"/>
              <a:t>commands including filters, text editors and shell programming. It's a good idea to understand the</a:t>
            </a:r>
          </a:p>
          <a:p>
            <a:r>
              <a:rPr lang="en-IN" sz="1400" dirty="0"/>
              <a:t>organization of </a:t>
            </a:r>
            <a:r>
              <a:rPr lang="en-IN" sz="1400" dirty="0" err="1"/>
              <a:t>emp.lst</a:t>
            </a:r>
            <a:r>
              <a:rPr lang="en-IN" sz="1400" dirty="0"/>
              <a:t> database file.</a:t>
            </a:r>
          </a:p>
          <a:p>
            <a:endParaRPr lang="en-IN" sz="1400" dirty="0"/>
          </a:p>
          <a:p>
            <a:r>
              <a:rPr lang="en-IN" sz="1400" dirty="0"/>
              <a:t>$ cat </a:t>
            </a:r>
            <a:r>
              <a:rPr lang="en-IN" sz="1400" dirty="0" err="1"/>
              <a:t>emp.lst</a:t>
            </a:r>
            <a:endParaRPr lang="en-IN" sz="1400" dirty="0"/>
          </a:p>
          <a:p>
            <a:r>
              <a:rPr lang="en-IN" sz="1400" dirty="0"/>
              <a:t>2233|a. k. </a:t>
            </a:r>
            <a:r>
              <a:rPr lang="en-IN" sz="1400" dirty="0" err="1"/>
              <a:t>shukla</a:t>
            </a:r>
            <a:r>
              <a:rPr lang="en-IN" sz="1400" dirty="0"/>
              <a:t> |g. m. |sales |12/12/52|6000</a:t>
            </a:r>
          </a:p>
          <a:p>
            <a:r>
              <a:rPr lang="en-IN" sz="1400" dirty="0"/>
              <a:t>9876|jai </a:t>
            </a:r>
            <a:r>
              <a:rPr lang="en-IN" sz="1400" dirty="0" err="1"/>
              <a:t>sharma</a:t>
            </a:r>
            <a:r>
              <a:rPr lang="en-IN" sz="1400" dirty="0"/>
              <a:t> |director |production |12/03/50|7000</a:t>
            </a:r>
          </a:p>
          <a:p>
            <a:r>
              <a:rPr lang="en-IN" sz="1400" dirty="0"/>
              <a:t>5678|sumit </a:t>
            </a:r>
            <a:r>
              <a:rPr lang="en-IN" sz="1400" dirty="0" err="1"/>
              <a:t>chakrobarty</a:t>
            </a:r>
            <a:r>
              <a:rPr lang="en-IN" sz="1400" dirty="0"/>
              <a:t> |d. g. m. |marketing |19/04/43|6000</a:t>
            </a:r>
          </a:p>
          <a:p>
            <a:r>
              <a:rPr lang="en-IN" sz="1400" dirty="0"/>
              <a:t>2365|barun </a:t>
            </a:r>
            <a:r>
              <a:rPr lang="en-IN" sz="1400" dirty="0" err="1"/>
              <a:t>sengupta</a:t>
            </a:r>
            <a:r>
              <a:rPr lang="en-IN" sz="1400" dirty="0"/>
              <a:t> |director |personnel |11/05/47|7800</a:t>
            </a:r>
          </a:p>
          <a:p>
            <a:r>
              <a:rPr lang="en-IN" sz="1400" dirty="0"/>
              <a:t>5423|n. k. </a:t>
            </a:r>
            <a:r>
              <a:rPr lang="en-IN" sz="1400" dirty="0" err="1"/>
              <a:t>gupta</a:t>
            </a:r>
            <a:r>
              <a:rPr lang="en-IN" sz="1400" dirty="0"/>
              <a:t> |chairman |admin |30/08/56|5400</a:t>
            </a:r>
          </a:p>
          <a:p>
            <a:r>
              <a:rPr lang="en-IN" sz="1400" dirty="0"/>
              <a:t>1006|chanchal </a:t>
            </a:r>
            <a:r>
              <a:rPr lang="en-IN" sz="1400" dirty="0" err="1"/>
              <a:t>singhvi</a:t>
            </a:r>
            <a:r>
              <a:rPr lang="en-IN" sz="1400" dirty="0"/>
              <a:t> |director |sales |03/09/38|6700</a:t>
            </a:r>
          </a:p>
          <a:p>
            <a:r>
              <a:rPr lang="en-IN" sz="1400" dirty="0"/>
              <a:t>6213|karuna </a:t>
            </a:r>
            <a:r>
              <a:rPr lang="en-IN" sz="1400" dirty="0" err="1"/>
              <a:t>ganguly</a:t>
            </a:r>
            <a:r>
              <a:rPr lang="en-IN" sz="1400" dirty="0"/>
              <a:t> |g. m. |accounts |05/06/62|6300</a:t>
            </a:r>
          </a:p>
          <a:p>
            <a:r>
              <a:rPr lang="en-IN" sz="1400" dirty="0"/>
              <a:t>1265|s. n. </a:t>
            </a:r>
            <a:r>
              <a:rPr lang="en-IN" sz="1400" dirty="0" err="1"/>
              <a:t>dasgupta</a:t>
            </a:r>
            <a:r>
              <a:rPr lang="en-IN" sz="1400" dirty="0"/>
              <a:t> |manager |sales |12/09/63|5600</a:t>
            </a:r>
          </a:p>
          <a:p>
            <a:r>
              <a:rPr lang="en-IN" sz="1400" dirty="0"/>
              <a:t>4290|jayant </a:t>
            </a:r>
            <a:r>
              <a:rPr lang="en-IN" sz="1400" dirty="0" err="1"/>
              <a:t>choudhury</a:t>
            </a:r>
            <a:r>
              <a:rPr lang="en-IN" sz="1400" dirty="0"/>
              <a:t> |executive |production |07/09/50|6000</a:t>
            </a:r>
          </a:p>
          <a:p>
            <a:r>
              <a:rPr lang="en-IN" sz="1400" dirty="0"/>
              <a:t>2476|anil </a:t>
            </a:r>
            <a:r>
              <a:rPr lang="en-IN" sz="1400" dirty="0" err="1"/>
              <a:t>aggarwal</a:t>
            </a:r>
            <a:r>
              <a:rPr lang="en-IN" sz="1400" dirty="0"/>
              <a:t> |manager |sales |01/05/59|5000</a:t>
            </a:r>
          </a:p>
          <a:p>
            <a:r>
              <a:rPr lang="en-IN" sz="1400" dirty="0"/>
              <a:t>6521|lalit </a:t>
            </a:r>
            <a:r>
              <a:rPr lang="en-IN" sz="1400" dirty="0" err="1"/>
              <a:t>chowdury</a:t>
            </a:r>
            <a:r>
              <a:rPr lang="en-IN" sz="1400" dirty="0"/>
              <a:t> |director |marketing |26/09/45|8200</a:t>
            </a:r>
          </a:p>
          <a:p>
            <a:r>
              <a:rPr lang="en-IN" sz="1400" dirty="0"/>
              <a:t>3212|shyam </a:t>
            </a:r>
            <a:r>
              <a:rPr lang="en-IN" sz="1400" dirty="0" err="1"/>
              <a:t>saksena</a:t>
            </a:r>
            <a:r>
              <a:rPr lang="en-IN" sz="1400" dirty="0"/>
              <a:t> |d. g. m. |accounts |12/12/55|6000</a:t>
            </a:r>
          </a:p>
          <a:p>
            <a:r>
              <a:rPr lang="en-IN" sz="1400" dirty="0"/>
              <a:t>3564|sudhir Agarwal |executive |personnel |06/07/47|7500</a:t>
            </a:r>
          </a:p>
          <a:p>
            <a:r>
              <a:rPr lang="en-IN" sz="1400" dirty="0"/>
              <a:t>2345|j. b. </a:t>
            </a:r>
            <a:r>
              <a:rPr lang="en-IN" sz="1400" dirty="0" err="1"/>
              <a:t>saxena</a:t>
            </a:r>
            <a:r>
              <a:rPr lang="en-IN" sz="1400" dirty="0"/>
              <a:t> |g. m. |marketing |12/03/45|8000</a:t>
            </a:r>
          </a:p>
          <a:p>
            <a:r>
              <a:rPr lang="en-IN" sz="1400" dirty="0"/>
              <a:t>0110|v. k. </a:t>
            </a:r>
            <a:r>
              <a:rPr lang="en-IN" sz="1400" dirty="0" err="1"/>
              <a:t>agrawal</a:t>
            </a:r>
            <a:r>
              <a:rPr lang="en-IN" sz="1400" dirty="0"/>
              <a:t> |g. m. |marketing |31/12/40|9000</a:t>
            </a:r>
          </a:p>
        </p:txBody>
      </p:sp>
    </p:spTree>
    <p:extLst>
      <p:ext uri="{BB962C8B-B14F-4D97-AF65-F5344CB8AC3E}">
        <p14:creationId xmlns:p14="http://schemas.microsoft.com/office/powerpoint/2010/main" val="365092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319AB-C850-E205-7B27-9F3BFCF41BCC}"/>
              </a:ext>
            </a:extLst>
          </p:cNvPr>
          <p:cNvSpPr txBox="1"/>
          <p:nvPr/>
        </p:nvSpPr>
        <p:spPr>
          <a:xfrm>
            <a:off x="603682" y="363984"/>
            <a:ext cx="11248007" cy="6309420"/>
          </a:xfrm>
          <a:prstGeom prst="rect">
            <a:avLst/>
          </a:prstGeom>
          <a:noFill/>
        </p:spPr>
        <p:txBody>
          <a:bodyPr wrap="square" rtlCol="0">
            <a:spAutoFit/>
          </a:bodyPr>
          <a:lstStyle/>
          <a:p>
            <a:endParaRPr lang="en-IN" sz="1800" dirty="0"/>
          </a:p>
          <a:p>
            <a:r>
              <a:rPr lang="en-IN" sz="1600" dirty="0"/>
              <a:t>This is a text file designed in fixed format and containing a personnel database.</a:t>
            </a:r>
          </a:p>
          <a:p>
            <a:r>
              <a:rPr lang="en-IN" sz="1600" dirty="0"/>
              <a:t>There are 15 lines in the file, where each line has six fields separated from one another by the</a:t>
            </a:r>
          </a:p>
          <a:p>
            <a:r>
              <a:rPr lang="en-IN" sz="1600" dirty="0"/>
              <a:t>delimiter |.</a:t>
            </a:r>
          </a:p>
          <a:p>
            <a:r>
              <a:rPr lang="en-IN" sz="1600" dirty="0"/>
              <a:t>The details of an employee are stored in one line.</a:t>
            </a:r>
          </a:p>
          <a:p>
            <a:r>
              <a:rPr lang="en-IN" sz="1600" dirty="0"/>
              <a:t>A person is identified by </a:t>
            </a:r>
            <a:r>
              <a:rPr lang="en-IN" sz="1600" dirty="0" err="1"/>
              <a:t>emp_id</a:t>
            </a:r>
            <a:r>
              <a:rPr lang="en-IN" sz="1600" dirty="0"/>
              <a:t>, name, designation, department, date of birth and salary.</a:t>
            </a:r>
          </a:p>
          <a:p>
            <a:endParaRPr lang="en-IN" sz="1600" dirty="0"/>
          </a:p>
          <a:p>
            <a:r>
              <a:rPr lang="en-US" sz="1600" b="1" dirty="0">
                <a:solidFill>
                  <a:schemeClr val="accent6">
                    <a:lumMod val="50000"/>
                  </a:schemeClr>
                </a:solidFill>
              </a:rPr>
              <a:t>14. head: DISPLAYING THE BEGINNING OF A FILE</a:t>
            </a:r>
          </a:p>
          <a:p>
            <a:endParaRPr lang="en-US" sz="1600" dirty="0"/>
          </a:p>
          <a:p>
            <a:r>
              <a:rPr lang="en-US" sz="1600" dirty="0"/>
              <a:t>The head command, as the name implies, displays the top of the file.</a:t>
            </a:r>
          </a:p>
          <a:p>
            <a:r>
              <a:rPr lang="en-US" sz="1600" dirty="0"/>
              <a:t>When used without an option, it displays the first ten lines of the file.</a:t>
            </a:r>
          </a:p>
          <a:p>
            <a:endParaRPr lang="en-US" sz="1600" dirty="0"/>
          </a:p>
          <a:p>
            <a:r>
              <a:rPr lang="en-US" sz="1600" dirty="0"/>
              <a:t>Head: Syntax</a:t>
            </a:r>
          </a:p>
          <a:p>
            <a:r>
              <a:rPr lang="en-US" sz="1600" dirty="0"/>
              <a:t>Head [option]… [file]…</a:t>
            </a:r>
          </a:p>
          <a:p>
            <a:endParaRPr lang="en-US" sz="1600" dirty="0"/>
          </a:p>
          <a:p>
            <a:r>
              <a:rPr lang="en-US" sz="1600" dirty="0"/>
              <a:t>Head –n: prints the first “num” lines instead of first 10 lines. Num is mandatory to be specified in command otherwise it displays an error.</a:t>
            </a:r>
          </a:p>
          <a:p>
            <a:r>
              <a:rPr lang="en-US" sz="1600" dirty="0"/>
              <a:t>// </a:t>
            </a:r>
          </a:p>
          <a:p>
            <a:r>
              <a:rPr lang="en-US" sz="1600" dirty="0"/>
              <a:t>head –n  num {filename}</a:t>
            </a:r>
          </a:p>
          <a:p>
            <a:endParaRPr lang="en-US" sz="1600" dirty="0">
              <a:highlight>
                <a:srgbClr val="FFFF00"/>
              </a:highlight>
            </a:endParaRPr>
          </a:p>
          <a:p>
            <a:endParaRPr lang="en-US" sz="1600" dirty="0">
              <a:solidFill>
                <a:schemeClr val="bg1"/>
              </a:solidFill>
              <a:highlight>
                <a:srgbClr val="000000"/>
              </a:highlight>
            </a:endParaRPr>
          </a:p>
          <a:p>
            <a:endParaRPr lang="en-US" sz="1600" dirty="0">
              <a:solidFill>
                <a:schemeClr val="bg1"/>
              </a:solidFill>
              <a:highlight>
                <a:srgbClr val="000000"/>
              </a:highlight>
            </a:endParaRPr>
          </a:p>
          <a:p>
            <a:endParaRPr lang="en-US" sz="1600" dirty="0">
              <a:solidFill>
                <a:schemeClr val="bg1"/>
              </a:solidFill>
              <a:highlight>
                <a:srgbClr val="000000"/>
              </a:highlight>
            </a:endParaRPr>
          </a:p>
          <a:p>
            <a:endParaRPr lang="en-IN" sz="1600" dirty="0"/>
          </a:p>
          <a:p>
            <a:endParaRPr lang="en-IN" dirty="0"/>
          </a:p>
        </p:txBody>
      </p:sp>
    </p:spTree>
    <p:extLst>
      <p:ext uri="{BB962C8B-B14F-4D97-AF65-F5344CB8AC3E}">
        <p14:creationId xmlns:p14="http://schemas.microsoft.com/office/powerpoint/2010/main" val="1680620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2280F3-BEE3-195D-D4F9-B86B9B1F3388}"/>
              </a:ext>
            </a:extLst>
          </p:cNvPr>
          <p:cNvSpPr txBox="1"/>
          <p:nvPr/>
        </p:nvSpPr>
        <p:spPr>
          <a:xfrm>
            <a:off x="624130" y="502136"/>
            <a:ext cx="11665258" cy="3970318"/>
          </a:xfrm>
          <a:prstGeom prst="rect">
            <a:avLst/>
          </a:prstGeom>
          <a:noFill/>
        </p:spPr>
        <p:txBody>
          <a:bodyPr wrap="square" rtlCol="0">
            <a:spAutoFit/>
          </a:bodyPr>
          <a:lstStyle/>
          <a:p>
            <a:r>
              <a:rPr lang="en-US" sz="1800" dirty="0"/>
              <a:t>Example:</a:t>
            </a:r>
          </a:p>
          <a:p>
            <a:r>
              <a:rPr lang="en-US" sz="1800" dirty="0"/>
              <a:t>$ head -n 3 </a:t>
            </a:r>
            <a:r>
              <a:rPr lang="en-US" sz="1800" dirty="0" err="1"/>
              <a:t>emp.lst</a:t>
            </a:r>
            <a:r>
              <a:rPr lang="en-US" sz="1800" dirty="0"/>
              <a:t> #Displays first 3 lines from </a:t>
            </a:r>
            <a:r>
              <a:rPr lang="en-US" sz="1800" dirty="0" err="1"/>
              <a:t>emp.lst</a:t>
            </a:r>
            <a:endParaRPr lang="en-US" sz="1800" dirty="0"/>
          </a:p>
          <a:p>
            <a:r>
              <a:rPr lang="en-US" sz="1800" dirty="0"/>
              <a:t>2233|a. k. </a:t>
            </a:r>
            <a:r>
              <a:rPr lang="en-US" sz="1800" dirty="0" err="1"/>
              <a:t>shukla</a:t>
            </a:r>
            <a:r>
              <a:rPr lang="en-US" sz="1800" dirty="0"/>
              <a:t> |g. m. |sales |12/12/52|6000</a:t>
            </a:r>
          </a:p>
          <a:p>
            <a:r>
              <a:rPr lang="en-US" sz="1800" dirty="0"/>
              <a:t>9876|jai </a:t>
            </a:r>
            <a:r>
              <a:rPr lang="en-US" sz="1800" dirty="0" err="1"/>
              <a:t>sharma</a:t>
            </a:r>
            <a:r>
              <a:rPr lang="en-US" sz="1800" dirty="0"/>
              <a:t> |director |production |12/03/50|7000</a:t>
            </a:r>
          </a:p>
          <a:p>
            <a:r>
              <a:rPr lang="en-US" sz="1800" dirty="0"/>
              <a:t>5678|sumit </a:t>
            </a:r>
            <a:r>
              <a:rPr lang="en-US" sz="1800" dirty="0" err="1"/>
              <a:t>chakrobarty</a:t>
            </a:r>
            <a:r>
              <a:rPr lang="en-US" sz="1800" dirty="0"/>
              <a:t> |d. g. m. |marketing |19/04/43|6000</a:t>
            </a:r>
            <a:endParaRPr lang="en-IN" sz="1800" dirty="0"/>
          </a:p>
          <a:p>
            <a:endParaRPr lang="en-IN" dirty="0"/>
          </a:p>
          <a:p>
            <a:endParaRPr lang="en-IN" dirty="0"/>
          </a:p>
          <a:p>
            <a:r>
              <a:rPr lang="en-IN" dirty="0"/>
              <a:t>Head –c</a:t>
            </a:r>
          </a:p>
          <a:p>
            <a:r>
              <a:rPr lang="en-IN" dirty="0"/>
              <a:t>Prints the </a:t>
            </a:r>
            <a:r>
              <a:rPr lang="en-IN" dirty="0" err="1"/>
              <a:t>num</a:t>
            </a:r>
            <a:r>
              <a:rPr lang="en-IN" dirty="0"/>
              <a:t> byte from the file specified</a:t>
            </a:r>
          </a:p>
          <a:p>
            <a:r>
              <a:rPr lang="en-IN" dirty="0"/>
              <a:t>Example: head –c 3 </a:t>
            </a:r>
            <a:r>
              <a:rPr lang="en-IN" dirty="0" err="1"/>
              <a:t>emp.lst</a:t>
            </a:r>
            <a:endParaRPr lang="en-IN" dirty="0"/>
          </a:p>
          <a:p>
            <a:endParaRPr lang="en-IN" dirty="0"/>
          </a:p>
          <a:p>
            <a:r>
              <a:rPr lang="en-IN" dirty="0"/>
              <a:t>head –v</a:t>
            </a:r>
          </a:p>
          <a:p>
            <a:r>
              <a:rPr lang="en-IN" dirty="0"/>
              <a:t>Data from the specified file is always </a:t>
            </a:r>
            <a:r>
              <a:rPr lang="en-IN" dirty="0" err="1"/>
              <a:t>preceeded</a:t>
            </a:r>
            <a:r>
              <a:rPr lang="en-IN" dirty="0"/>
              <a:t> by its file name </a:t>
            </a:r>
          </a:p>
          <a:p>
            <a:endParaRPr lang="en-IN" dirty="0">
              <a:highlight>
                <a:srgbClr val="FFFF00"/>
              </a:highlight>
            </a:endParaRPr>
          </a:p>
        </p:txBody>
      </p:sp>
    </p:spTree>
    <p:extLst>
      <p:ext uri="{BB962C8B-B14F-4D97-AF65-F5344CB8AC3E}">
        <p14:creationId xmlns:p14="http://schemas.microsoft.com/office/powerpoint/2010/main" val="312931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5AAD4-120D-7D71-2D07-A2D424D99BBE}"/>
              </a:ext>
            </a:extLst>
          </p:cNvPr>
          <p:cNvSpPr txBox="1"/>
          <p:nvPr/>
        </p:nvSpPr>
        <p:spPr>
          <a:xfrm>
            <a:off x="594804" y="417250"/>
            <a:ext cx="11336784" cy="4093428"/>
          </a:xfrm>
          <a:prstGeom prst="rect">
            <a:avLst/>
          </a:prstGeom>
          <a:noFill/>
        </p:spPr>
        <p:txBody>
          <a:bodyPr wrap="square" rtlCol="0">
            <a:spAutoFit/>
          </a:bodyPr>
          <a:lstStyle/>
          <a:p>
            <a:r>
              <a:rPr lang="en-IN" b="1" dirty="0">
                <a:solidFill>
                  <a:schemeClr val="accent6">
                    <a:lumMod val="50000"/>
                  </a:schemeClr>
                </a:solidFill>
              </a:rPr>
              <a:t>15. tail: DISPLAYING THE END OF A FILE</a:t>
            </a:r>
          </a:p>
          <a:p>
            <a:endParaRPr lang="en-IN" b="1" dirty="0">
              <a:solidFill>
                <a:schemeClr val="accent6">
                  <a:lumMod val="50000"/>
                </a:schemeClr>
              </a:solidFill>
            </a:endParaRPr>
          </a:p>
          <a:p>
            <a:r>
              <a:rPr lang="en-IN" sz="1600" dirty="0"/>
              <a:t>Complementing its head counterpart, the tail command displays the end of the file.</a:t>
            </a:r>
          </a:p>
          <a:p>
            <a:r>
              <a:rPr lang="en-IN" sz="1600" dirty="0"/>
              <a:t>Like an head, it displays last ten lines of file by default.</a:t>
            </a:r>
          </a:p>
          <a:p>
            <a:endParaRPr lang="en-IN" sz="1600" dirty="0"/>
          </a:p>
          <a:p>
            <a:r>
              <a:rPr lang="en-IN" sz="1600" dirty="0" err="1"/>
              <a:t>tail:syntax</a:t>
            </a:r>
            <a:r>
              <a:rPr lang="en-IN" sz="1600" dirty="0"/>
              <a:t>     tail [option]…[file]…</a:t>
            </a:r>
          </a:p>
          <a:p>
            <a:endParaRPr lang="en-IN" sz="1600" dirty="0"/>
          </a:p>
          <a:p>
            <a:endParaRPr lang="en-IN" sz="1600" dirty="0"/>
          </a:p>
          <a:p>
            <a:r>
              <a:rPr lang="en-IN" sz="1600" dirty="0"/>
              <a:t>Example:</a:t>
            </a:r>
          </a:p>
          <a:p>
            <a:r>
              <a:rPr lang="en-IN" sz="1600" dirty="0"/>
              <a:t>$ tail -n 3 </a:t>
            </a:r>
            <a:r>
              <a:rPr lang="en-IN" sz="1600" dirty="0" err="1"/>
              <a:t>emp.lst</a:t>
            </a:r>
            <a:r>
              <a:rPr lang="en-IN" sz="1600" dirty="0"/>
              <a:t> #Displays last 3 lines from </a:t>
            </a:r>
            <a:r>
              <a:rPr lang="en-IN" sz="1600" dirty="0" err="1"/>
              <a:t>emp.lst</a:t>
            </a:r>
            <a:endParaRPr lang="en-IN" sz="1600" dirty="0"/>
          </a:p>
          <a:p>
            <a:r>
              <a:rPr lang="en-IN" sz="1600" dirty="0"/>
              <a:t>3564|sudhir Agarwal |executive |personnel |06/07/47|7500</a:t>
            </a:r>
          </a:p>
          <a:p>
            <a:r>
              <a:rPr lang="en-IN" sz="1600" dirty="0"/>
              <a:t>2345|j. b. </a:t>
            </a:r>
            <a:r>
              <a:rPr lang="en-IN" sz="1600" dirty="0" err="1"/>
              <a:t>saxena</a:t>
            </a:r>
            <a:r>
              <a:rPr lang="en-IN" sz="1600" dirty="0"/>
              <a:t> |g. m. |marketing |12/03/45|8000</a:t>
            </a:r>
          </a:p>
          <a:p>
            <a:r>
              <a:rPr lang="en-IN" sz="1600" dirty="0"/>
              <a:t>0110|v. k. </a:t>
            </a:r>
            <a:r>
              <a:rPr lang="en-IN" sz="1600" dirty="0" err="1"/>
              <a:t>agrawal</a:t>
            </a:r>
            <a:r>
              <a:rPr lang="en-IN" sz="1600" dirty="0"/>
              <a:t> |g. m. |marketing |31/12/40|9000</a:t>
            </a:r>
          </a:p>
          <a:p>
            <a:endParaRPr lang="en-IN" sz="1600" dirty="0">
              <a:solidFill>
                <a:schemeClr val="bg1"/>
              </a:solidFill>
              <a:highlight>
                <a:srgbClr val="000000"/>
              </a:highlight>
            </a:endParaRPr>
          </a:p>
          <a:p>
            <a:endParaRPr lang="en-IN" sz="1600" dirty="0">
              <a:solidFill>
                <a:schemeClr val="bg1"/>
              </a:solidFill>
              <a:highlight>
                <a:srgbClr val="000000"/>
              </a:highlight>
            </a:endParaRPr>
          </a:p>
          <a:p>
            <a:endParaRPr lang="en-IN" sz="1600" dirty="0">
              <a:solidFill>
                <a:schemeClr val="bg1"/>
              </a:solidFill>
              <a:highlight>
                <a:srgbClr val="000000"/>
              </a:highlight>
            </a:endParaRPr>
          </a:p>
        </p:txBody>
      </p:sp>
    </p:spTree>
    <p:extLst>
      <p:ext uri="{BB962C8B-B14F-4D97-AF65-F5344CB8AC3E}">
        <p14:creationId xmlns:p14="http://schemas.microsoft.com/office/powerpoint/2010/main" val="22176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D8647-C1AF-735A-D586-E8CE4DAAEE73}"/>
              </a:ext>
            </a:extLst>
          </p:cNvPr>
          <p:cNvSpPr txBox="1"/>
          <p:nvPr/>
        </p:nvSpPr>
        <p:spPr>
          <a:xfrm>
            <a:off x="266330" y="301841"/>
            <a:ext cx="11674136" cy="6093976"/>
          </a:xfrm>
          <a:prstGeom prst="rect">
            <a:avLst/>
          </a:prstGeom>
          <a:noFill/>
        </p:spPr>
        <p:txBody>
          <a:bodyPr wrap="square" rtlCol="0">
            <a:spAutoFit/>
          </a:bodyPr>
          <a:lstStyle/>
          <a:p>
            <a:r>
              <a:rPr lang="en-US" b="1" dirty="0">
                <a:solidFill>
                  <a:schemeClr val="accent6">
                    <a:lumMod val="50000"/>
                  </a:schemeClr>
                </a:solidFill>
              </a:rPr>
              <a:t>16. cut: SLITTING A FILE VERTICALLY</a:t>
            </a:r>
          </a:p>
          <a:p>
            <a:endParaRPr lang="en-US" b="1" dirty="0">
              <a:solidFill>
                <a:schemeClr val="accent6">
                  <a:lumMod val="50000"/>
                </a:schemeClr>
              </a:solidFill>
            </a:endParaRPr>
          </a:p>
          <a:p>
            <a:r>
              <a:rPr lang="en-US" sz="1600" dirty="0"/>
              <a:t>Cutting Columns ( -c )</a:t>
            </a:r>
          </a:p>
          <a:p>
            <a:r>
              <a:rPr lang="en-US" sz="1600" dirty="0"/>
              <a:t>To extract specific columns, you need to follow the -c option with a list of column numbers,</a:t>
            </a:r>
          </a:p>
          <a:p>
            <a:r>
              <a:rPr lang="en-US" sz="1600" dirty="0"/>
              <a:t>delimited by comma.</a:t>
            </a:r>
          </a:p>
          <a:p>
            <a:r>
              <a:rPr lang="en-US" sz="1600" dirty="0"/>
              <a:t>Cutting out the sections from each line of files and writing the result to standard output. It can be used to cut the lines by byte position, character and field.</a:t>
            </a:r>
          </a:p>
          <a:p>
            <a:r>
              <a:rPr lang="en-US" sz="1600" dirty="0"/>
              <a:t>cut: syntax  cut OPTION…[FILE]</a:t>
            </a:r>
            <a:endParaRPr lang="en-US" sz="1600" dirty="0">
              <a:solidFill>
                <a:schemeClr val="bg1"/>
              </a:solidFill>
            </a:endParaRPr>
          </a:p>
          <a:p>
            <a:r>
              <a:rPr lang="en-US" sz="1600" dirty="0"/>
              <a:t>Examples:</a:t>
            </a:r>
          </a:p>
          <a:p>
            <a:r>
              <a:rPr lang="en-US" sz="1600" dirty="0"/>
              <a:t>$ head -n 5 </a:t>
            </a:r>
            <a:r>
              <a:rPr lang="en-US" sz="1600" dirty="0" err="1"/>
              <a:t>emp.lst</a:t>
            </a:r>
            <a:r>
              <a:rPr lang="en-US" sz="1600" dirty="0"/>
              <a:t> | tee shortlist #tee saves output in file shortlist &amp; also display it on the</a:t>
            </a:r>
          </a:p>
          <a:p>
            <a:r>
              <a:rPr lang="en-US" sz="1600" dirty="0"/>
              <a:t>terminal</a:t>
            </a:r>
          </a:p>
          <a:p>
            <a:r>
              <a:rPr lang="en-US" sz="1600" dirty="0"/>
              <a:t>2233|a. k. </a:t>
            </a:r>
            <a:r>
              <a:rPr lang="en-US" sz="1600" dirty="0" err="1"/>
              <a:t>shukla</a:t>
            </a:r>
            <a:r>
              <a:rPr lang="en-US" sz="1600" dirty="0"/>
              <a:t> |g. m. |sales |12/12/52|6000</a:t>
            </a:r>
          </a:p>
          <a:p>
            <a:r>
              <a:rPr lang="en-US" sz="1600" dirty="0"/>
              <a:t>9876|jai </a:t>
            </a:r>
            <a:r>
              <a:rPr lang="en-US" sz="1600" dirty="0" err="1"/>
              <a:t>sharma</a:t>
            </a:r>
            <a:r>
              <a:rPr lang="en-US" sz="1600" dirty="0"/>
              <a:t> |director |production |12/03/50|7000</a:t>
            </a:r>
          </a:p>
          <a:p>
            <a:r>
              <a:rPr lang="en-US" sz="1600" dirty="0"/>
              <a:t>5678|sumit </a:t>
            </a:r>
            <a:r>
              <a:rPr lang="en-US" sz="1600" dirty="0" err="1"/>
              <a:t>chakrobarty</a:t>
            </a:r>
            <a:r>
              <a:rPr lang="en-US" sz="1600" dirty="0"/>
              <a:t> |d. g. m. |marketing |19/04/43|6000</a:t>
            </a:r>
          </a:p>
          <a:p>
            <a:r>
              <a:rPr lang="en-US" sz="1600" dirty="0"/>
              <a:t>2365|barun </a:t>
            </a:r>
            <a:r>
              <a:rPr lang="en-US" sz="1600" dirty="0" err="1"/>
              <a:t>sengupta</a:t>
            </a:r>
            <a:r>
              <a:rPr lang="en-US" sz="1600" dirty="0"/>
              <a:t> |director |personnel |11/05/47|7800</a:t>
            </a:r>
          </a:p>
          <a:p>
            <a:r>
              <a:rPr lang="en-US" sz="1600" dirty="0"/>
              <a:t>5423|n. k. </a:t>
            </a:r>
            <a:r>
              <a:rPr lang="en-US" sz="1600" dirty="0" err="1"/>
              <a:t>gupta</a:t>
            </a:r>
            <a:r>
              <a:rPr lang="en-US" sz="1600" dirty="0"/>
              <a:t> |chairman |admin |30/08/56|5400</a:t>
            </a:r>
          </a:p>
          <a:p>
            <a:endParaRPr lang="en-US" sz="1600" dirty="0"/>
          </a:p>
          <a:p>
            <a:r>
              <a:rPr lang="en-US" sz="1600" dirty="0"/>
              <a:t>$ cut -d \| -f 2,3 shortlist</a:t>
            </a:r>
          </a:p>
          <a:p>
            <a:r>
              <a:rPr lang="en-US" sz="1600" dirty="0"/>
              <a:t>a. k. </a:t>
            </a:r>
            <a:r>
              <a:rPr lang="en-US" sz="1600" dirty="0" err="1"/>
              <a:t>shukla</a:t>
            </a:r>
            <a:r>
              <a:rPr lang="en-US" sz="1600" dirty="0"/>
              <a:t> </a:t>
            </a:r>
            <a:r>
              <a:rPr lang="en-US" sz="1600" dirty="0" err="1"/>
              <a:t>g.m.</a:t>
            </a:r>
            <a:endParaRPr lang="en-US" sz="1600" dirty="0"/>
          </a:p>
          <a:p>
            <a:r>
              <a:rPr lang="en-US" sz="1600" dirty="0"/>
              <a:t>jai </a:t>
            </a:r>
            <a:r>
              <a:rPr lang="en-US" sz="1600" dirty="0" err="1"/>
              <a:t>sharma</a:t>
            </a:r>
            <a:r>
              <a:rPr lang="en-US" sz="1600" dirty="0"/>
              <a:t> director</a:t>
            </a:r>
          </a:p>
          <a:p>
            <a:r>
              <a:rPr lang="en-US" sz="1600" dirty="0" err="1"/>
              <a:t>sumit</a:t>
            </a:r>
            <a:r>
              <a:rPr lang="en-US" sz="1600" dirty="0"/>
              <a:t> </a:t>
            </a:r>
            <a:r>
              <a:rPr lang="en-US" sz="1600" dirty="0" err="1"/>
              <a:t>chakrobartyd</a:t>
            </a:r>
            <a:r>
              <a:rPr lang="en-US" sz="1600" dirty="0"/>
              <a:t>. g. m.</a:t>
            </a:r>
          </a:p>
          <a:p>
            <a:r>
              <a:rPr lang="en-US" sz="1600" dirty="0" err="1"/>
              <a:t>barun</a:t>
            </a:r>
            <a:r>
              <a:rPr lang="en-US" sz="1600" dirty="0"/>
              <a:t> </a:t>
            </a:r>
            <a:r>
              <a:rPr lang="en-US" sz="1600" dirty="0" err="1"/>
              <a:t>sengupta</a:t>
            </a:r>
            <a:r>
              <a:rPr lang="en-US" sz="1600" dirty="0"/>
              <a:t> director</a:t>
            </a:r>
          </a:p>
          <a:p>
            <a:r>
              <a:rPr lang="en-US" sz="1600" dirty="0"/>
              <a:t>n. k. </a:t>
            </a:r>
            <a:r>
              <a:rPr lang="en-US" sz="1600" dirty="0" err="1"/>
              <a:t>gupta</a:t>
            </a:r>
            <a:r>
              <a:rPr lang="en-US" sz="1600" dirty="0"/>
              <a:t> chairman</a:t>
            </a:r>
          </a:p>
          <a:p>
            <a:endParaRPr lang="en-US" dirty="0"/>
          </a:p>
        </p:txBody>
      </p:sp>
    </p:spTree>
    <p:extLst>
      <p:ext uri="{BB962C8B-B14F-4D97-AF65-F5344CB8AC3E}">
        <p14:creationId xmlns:p14="http://schemas.microsoft.com/office/powerpoint/2010/main" val="2652782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CD33D-402B-826F-22BF-913D535A5A8D}"/>
              </a:ext>
            </a:extLst>
          </p:cNvPr>
          <p:cNvSpPr txBox="1"/>
          <p:nvPr/>
        </p:nvSpPr>
        <p:spPr>
          <a:xfrm>
            <a:off x="204186" y="239697"/>
            <a:ext cx="11896078" cy="5109091"/>
          </a:xfrm>
          <a:prstGeom prst="rect">
            <a:avLst/>
          </a:prstGeom>
          <a:noFill/>
        </p:spPr>
        <p:txBody>
          <a:bodyPr wrap="square" rtlCol="0">
            <a:spAutoFit/>
          </a:bodyPr>
          <a:lstStyle/>
          <a:p>
            <a:r>
              <a:rPr lang="en-US" dirty="0">
                <a:solidFill>
                  <a:schemeClr val="accent6">
                    <a:lumMod val="50000"/>
                  </a:schemeClr>
                </a:solidFill>
              </a:rPr>
              <a:t>Cutting Fields (-f)</a:t>
            </a:r>
          </a:p>
          <a:p>
            <a:r>
              <a:rPr lang="en-US" sz="1600" dirty="0"/>
              <a:t>The -c option is useful for fixed-length line. Most UNIX files don't contain fixed-length lines.</a:t>
            </a:r>
          </a:p>
          <a:p>
            <a:r>
              <a:rPr lang="en-US" sz="1600" dirty="0"/>
              <a:t>To extract useful data from these files you need to cut fields rather than columns.</a:t>
            </a:r>
          </a:p>
          <a:p>
            <a:r>
              <a:rPr lang="en-US" sz="1600" dirty="0"/>
              <a:t>The cut used tab as default field delimiter, but can also work with different delimiter.</a:t>
            </a:r>
          </a:p>
          <a:p>
            <a:r>
              <a:rPr lang="en-US" sz="1600" dirty="0"/>
              <a:t>The two options need to be used here:</a:t>
            </a:r>
          </a:p>
          <a:p>
            <a:r>
              <a:rPr lang="en-US" sz="1600" dirty="0"/>
              <a:t>-d for the filed delimiter</a:t>
            </a:r>
          </a:p>
          <a:p>
            <a:r>
              <a:rPr lang="en-US" sz="1600" dirty="0"/>
              <a:t>-f for the field list.</a:t>
            </a:r>
          </a:p>
          <a:p>
            <a:endParaRPr lang="en-US" sz="1600" dirty="0">
              <a:highlight>
                <a:srgbClr val="FFFF00"/>
              </a:highlight>
            </a:endParaRPr>
          </a:p>
          <a:p>
            <a:r>
              <a:rPr lang="en-US" sz="1600" dirty="0"/>
              <a:t>Syntax: $cut –d “delimiter” –f (field number) file</a:t>
            </a:r>
            <a:endParaRPr lang="en-IN" sz="1600" dirty="0"/>
          </a:p>
          <a:p>
            <a:r>
              <a:rPr lang="en-US" sz="1600" dirty="0"/>
              <a:t>The below example shows how to cut the second and third fields from file shortlist</a:t>
            </a:r>
          </a:p>
          <a:p>
            <a:endParaRPr lang="en-US" sz="1600" dirty="0">
              <a:solidFill>
                <a:schemeClr val="bg1"/>
              </a:solidFill>
              <a:highlight>
                <a:srgbClr val="000000"/>
              </a:highlight>
            </a:endParaRPr>
          </a:p>
          <a:p>
            <a:r>
              <a:rPr lang="en-US" sz="1600" dirty="0"/>
              <a:t>example:</a:t>
            </a:r>
          </a:p>
          <a:p>
            <a:r>
              <a:rPr lang="en-US" sz="1600" dirty="0"/>
              <a:t>$ cut -d \| -f 2,3 shortlist</a:t>
            </a:r>
          </a:p>
          <a:p>
            <a:r>
              <a:rPr lang="en-US" sz="1600" dirty="0"/>
              <a:t>a. k. </a:t>
            </a:r>
            <a:r>
              <a:rPr lang="en-US" sz="1600" dirty="0" err="1"/>
              <a:t>shukla</a:t>
            </a:r>
            <a:r>
              <a:rPr lang="en-US" sz="1600" dirty="0"/>
              <a:t> |g. m.</a:t>
            </a:r>
          </a:p>
          <a:p>
            <a:r>
              <a:rPr lang="en-US" sz="1600" dirty="0"/>
              <a:t>jai </a:t>
            </a:r>
            <a:r>
              <a:rPr lang="en-US" sz="1600" dirty="0" err="1"/>
              <a:t>sharma</a:t>
            </a:r>
            <a:r>
              <a:rPr lang="en-US" sz="1600" dirty="0"/>
              <a:t> |director</a:t>
            </a:r>
          </a:p>
          <a:p>
            <a:r>
              <a:rPr lang="en-US" sz="1600" dirty="0" err="1"/>
              <a:t>sumit</a:t>
            </a:r>
            <a:r>
              <a:rPr lang="en-US" sz="1600" dirty="0"/>
              <a:t> </a:t>
            </a:r>
            <a:r>
              <a:rPr lang="en-US" sz="1600" dirty="0" err="1"/>
              <a:t>chakrobarty</a:t>
            </a:r>
            <a:r>
              <a:rPr lang="en-US" sz="1600" dirty="0"/>
              <a:t> |d. g. m.</a:t>
            </a:r>
          </a:p>
          <a:p>
            <a:r>
              <a:rPr lang="en-US" sz="1600" dirty="0" err="1"/>
              <a:t>barun</a:t>
            </a:r>
            <a:r>
              <a:rPr lang="en-US" sz="1600" dirty="0"/>
              <a:t> </a:t>
            </a:r>
            <a:r>
              <a:rPr lang="en-US" sz="1600" dirty="0" err="1"/>
              <a:t>sengupta</a:t>
            </a:r>
            <a:r>
              <a:rPr lang="en-US" sz="1600" dirty="0"/>
              <a:t> |director</a:t>
            </a:r>
          </a:p>
          <a:p>
            <a:r>
              <a:rPr lang="en-US" sz="1600" dirty="0"/>
              <a:t>n. k. </a:t>
            </a:r>
            <a:r>
              <a:rPr lang="en-US" sz="1600" dirty="0" err="1"/>
              <a:t>gupta</a:t>
            </a:r>
            <a:r>
              <a:rPr lang="en-US" sz="1600" dirty="0"/>
              <a:t> |chairman</a:t>
            </a:r>
          </a:p>
          <a:p>
            <a:endParaRPr lang="en-US" dirty="0"/>
          </a:p>
          <a:p>
            <a:endParaRPr lang="en-IN" dirty="0"/>
          </a:p>
        </p:txBody>
      </p:sp>
    </p:spTree>
    <p:extLst>
      <p:ext uri="{BB962C8B-B14F-4D97-AF65-F5344CB8AC3E}">
        <p14:creationId xmlns:p14="http://schemas.microsoft.com/office/powerpoint/2010/main" val="400395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0CF33-A421-68D2-5556-050B688055DD}"/>
              </a:ext>
            </a:extLst>
          </p:cNvPr>
          <p:cNvSpPr txBox="1"/>
          <p:nvPr/>
        </p:nvSpPr>
        <p:spPr>
          <a:xfrm>
            <a:off x="186431" y="204186"/>
            <a:ext cx="11922711" cy="6771084"/>
          </a:xfrm>
          <a:prstGeom prst="rect">
            <a:avLst/>
          </a:prstGeom>
          <a:noFill/>
        </p:spPr>
        <p:txBody>
          <a:bodyPr wrap="square" rtlCol="0">
            <a:spAutoFit/>
          </a:bodyPr>
          <a:lstStyle/>
          <a:p>
            <a:r>
              <a:rPr lang="en-IN" b="1" dirty="0">
                <a:solidFill>
                  <a:schemeClr val="accent6">
                    <a:lumMod val="50000"/>
                  </a:schemeClr>
                </a:solidFill>
              </a:rPr>
              <a:t>17. paste: PASTING FILES</a:t>
            </a:r>
          </a:p>
          <a:p>
            <a:r>
              <a:rPr lang="en-IN" sz="1600" dirty="0"/>
              <a:t>What you cut with cut can be pasted back with the paste command – but vertically rather than</a:t>
            </a:r>
          </a:p>
          <a:p>
            <a:r>
              <a:rPr lang="en-IN" sz="1600" dirty="0"/>
              <a:t>horizontally.</a:t>
            </a:r>
          </a:p>
          <a:p>
            <a:r>
              <a:rPr lang="en-IN" sz="1600" dirty="0"/>
              <a:t>You can view two files side by side by pasting them.</a:t>
            </a:r>
          </a:p>
          <a:p>
            <a:r>
              <a:rPr lang="en-IN" sz="1600" dirty="0"/>
              <a:t>Syntax: paste [OPTION]…[FILE]…</a:t>
            </a:r>
          </a:p>
          <a:p>
            <a:r>
              <a:rPr lang="en-IN" sz="1600" dirty="0"/>
              <a:t>Without any option paste merges the files in parallel. The paste command writes corresponding lines from the files with tab as </a:t>
            </a:r>
            <a:r>
              <a:rPr lang="en-IN" sz="1600" dirty="0" err="1"/>
              <a:t>delimeter</a:t>
            </a:r>
            <a:r>
              <a:rPr lang="en-IN" sz="1600" dirty="0"/>
              <a:t> on the terminal</a:t>
            </a:r>
          </a:p>
          <a:p>
            <a:r>
              <a:rPr lang="en-IN" sz="1600" dirty="0"/>
              <a:t>Example:</a:t>
            </a:r>
          </a:p>
          <a:p>
            <a:r>
              <a:rPr lang="en-IN" sz="1600" dirty="0"/>
              <a:t>$ cut -d \| -f 2,3 shortlist | tee cutlist1</a:t>
            </a:r>
          </a:p>
          <a:p>
            <a:r>
              <a:rPr lang="en-IN" sz="1600" dirty="0"/>
              <a:t>a. k. </a:t>
            </a:r>
            <a:r>
              <a:rPr lang="en-IN" sz="1600" dirty="0" err="1"/>
              <a:t>shukla</a:t>
            </a:r>
            <a:r>
              <a:rPr lang="en-IN" sz="1600" dirty="0"/>
              <a:t> |g. m.</a:t>
            </a:r>
          </a:p>
          <a:p>
            <a:r>
              <a:rPr lang="en-IN" sz="1600" dirty="0"/>
              <a:t>jai </a:t>
            </a:r>
            <a:r>
              <a:rPr lang="en-IN" sz="1600" dirty="0" err="1"/>
              <a:t>sharma</a:t>
            </a:r>
            <a:r>
              <a:rPr lang="en-IN" sz="1600" dirty="0"/>
              <a:t> |director</a:t>
            </a:r>
          </a:p>
          <a:p>
            <a:r>
              <a:rPr lang="en-IN" sz="1600" dirty="0" err="1"/>
              <a:t>sumit</a:t>
            </a:r>
            <a:r>
              <a:rPr lang="en-IN" sz="1600" dirty="0"/>
              <a:t> </a:t>
            </a:r>
            <a:r>
              <a:rPr lang="en-IN" sz="1600" dirty="0" err="1"/>
              <a:t>chakrobarty</a:t>
            </a:r>
            <a:r>
              <a:rPr lang="en-IN" sz="1600" dirty="0"/>
              <a:t> |d. g. m.</a:t>
            </a:r>
          </a:p>
          <a:p>
            <a:r>
              <a:rPr lang="en-IN" sz="1600" dirty="0" err="1"/>
              <a:t>barun</a:t>
            </a:r>
            <a:r>
              <a:rPr lang="en-IN" sz="1600" dirty="0"/>
              <a:t> </a:t>
            </a:r>
            <a:r>
              <a:rPr lang="en-IN" sz="1600" dirty="0" err="1"/>
              <a:t>sengupta</a:t>
            </a:r>
            <a:r>
              <a:rPr lang="en-IN" sz="1600" dirty="0"/>
              <a:t> |director</a:t>
            </a:r>
          </a:p>
          <a:p>
            <a:r>
              <a:rPr lang="en-IN" sz="1600" dirty="0"/>
              <a:t>n. k. </a:t>
            </a:r>
            <a:r>
              <a:rPr lang="en-IN" sz="1600" dirty="0" err="1"/>
              <a:t>gupta</a:t>
            </a:r>
            <a:r>
              <a:rPr lang="en-IN" sz="1600" dirty="0"/>
              <a:t> |chairman</a:t>
            </a:r>
          </a:p>
          <a:p>
            <a:r>
              <a:rPr lang="en-IN" sz="1600" dirty="0"/>
              <a:t>$ cut -d \| -f 5,6 shortlist | tee cutlist2</a:t>
            </a:r>
          </a:p>
          <a:p>
            <a:r>
              <a:rPr lang="en-IN" sz="1600" dirty="0"/>
              <a:t>12/12/52|6000</a:t>
            </a:r>
          </a:p>
          <a:p>
            <a:r>
              <a:rPr lang="en-IN" sz="1600" dirty="0"/>
              <a:t>12/03/50|7000</a:t>
            </a:r>
          </a:p>
          <a:p>
            <a:r>
              <a:rPr lang="en-IN" sz="1600" dirty="0"/>
              <a:t>19/04/43|6000</a:t>
            </a:r>
          </a:p>
          <a:p>
            <a:r>
              <a:rPr lang="en-IN" sz="1600" dirty="0"/>
              <a:t>11/05/47|7800</a:t>
            </a:r>
          </a:p>
          <a:p>
            <a:r>
              <a:rPr lang="en-IN" sz="1600" dirty="0"/>
              <a:t>30/08/56|5400</a:t>
            </a:r>
          </a:p>
          <a:p>
            <a:endParaRPr lang="en-IN" sz="1600" dirty="0">
              <a:solidFill>
                <a:schemeClr val="bg1"/>
              </a:solidFill>
              <a:highlight>
                <a:srgbClr val="000000"/>
              </a:highlight>
            </a:endParaRPr>
          </a:p>
          <a:p>
            <a:r>
              <a:rPr lang="en-IN" sz="1600" dirty="0"/>
              <a:t>$ paste cutlist1 cutlist2 #Combines two files vertically</a:t>
            </a:r>
          </a:p>
          <a:p>
            <a:r>
              <a:rPr lang="en-IN" sz="1600" dirty="0"/>
              <a:t>a. k. </a:t>
            </a:r>
            <a:r>
              <a:rPr lang="en-IN" sz="1600" dirty="0" err="1"/>
              <a:t>shukla</a:t>
            </a:r>
            <a:r>
              <a:rPr lang="en-IN" sz="1600" dirty="0"/>
              <a:t> |g. m. 12/12/52|6000</a:t>
            </a:r>
          </a:p>
          <a:p>
            <a:r>
              <a:rPr lang="en-IN" sz="1600" dirty="0"/>
              <a:t>jai </a:t>
            </a:r>
            <a:r>
              <a:rPr lang="en-IN" sz="1600" dirty="0" err="1"/>
              <a:t>sharma</a:t>
            </a:r>
            <a:r>
              <a:rPr lang="en-IN" sz="1600" dirty="0"/>
              <a:t> |director 12/03/50|7000</a:t>
            </a:r>
          </a:p>
          <a:p>
            <a:r>
              <a:rPr lang="en-IN" sz="1600" dirty="0" err="1"/>
              <a:t>sumit</a:t>
            </a:r>
            <a:r>
              <a:rPr lang="en-IN" sz="1600" dirty="0"/>
              <a:t> </a:t>
            </a:r>
            <a:r>
              <a:rPr lang="en-IN" sz="1600" dirty="0" err="1"/>
              <a:t>chakrobarty</a:t>
            </a:r>
            <a:r>
              <a:rPr lang="en-IN" sz="1600" dirty="0"/>
              <a:t> |d. g. m. 19/04/43|6000</a:t>
            </a:r>
          </a:p>
          <a:p>
            <a:r>
              <a:rPr lang="en-IN" sz="1600" dirty="0" err="1"/>
              <a:t>barun</a:t>
            </a:r>
            <a:r>
              <a:rPr lang="en-IN" sz="1600" dirty="0"/>
              <a:t> </a:t>
            </a:r>
            <a:r>
              <a:rPr lang="en-IN" sz="1600" dirty="0" err="1"/>
              <a:t>sengupta</a:t>
            </a:r>
            <a:r>
              <a:rPr lang="en-IN" sz="1600" dirty="0"/>
              <a:t> |director 11/05/47|7800</a:t>
            </a:r>
          </a:p>
          <a:p>
            <a:r>
              <a:rPr lang="en-IN" sz="1600" dirty="0"/>
              <a:t>n. k. </a:t>
            </a:r>
            <a:r>
              <a:rPr lang="en-IN" sz="1600" dirty="0" err="1"/>
              <a:t>gupta</a:t>
            </a:r>
            <a:r>
              <a:rPr lang="en-IN" sz="1600" dirty="0"/>
              <a:t> |chairman 30/08/56|5400</a:t>
            </a:r>
          </a:p>
        </p:txBody>
      </p:sp>
    </p:spTree>
    <p:extLst>
      <p:ext uri="{BB962C8B-B14F-4D97-AF65-F5344CB8AC3E}">
        <p14:creationId xmlns:p14="http://schemas.microsoft.com/office/powerpoint/2010/main" val="632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F17A9-ED25-434B-836E-87376D7F5A38}"/>
              </a:ext>
            </a:extLst>
          </p:cNvPr>
          <p:cNvSpPr>
            <a:spLocks noGrp="1"/>
          </p:cNvSpPr>
          <p:nvPr>
            <p:ph type="title"/>
          </p:nvPr>
        </p:nvSpPr>
        <p:spPr>
          <a:xfrm>
            <a:off x="686834" y="591344"/>
            <a:ext cx="3200400" cy="5585619"/>
          </a:xfrm>
        </p:spPr>
        <p:txBody>
          <a:bodyPr>
            <a:normAutofit/>
          </a:bodyPr>
          <a:lstStyle/>
          <a:p>
            <a:r>
              <a:rPr lang="en-US">
                <a:solidFill>
                  <a:srgbClr val="FFFFFF"/>
                </a:solidFill>
              </a:rPr>
              <a:t>While Loops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DB53BF-DE83-49E5-B0C6-21BF86C4CA44}"/>
              </a:ext>
            </a:extLst>
          </p:cNvPr>
          <p:cNvSpPr>
            <a:spLocks noGrp="1"/>
          </p:cNvSpPr>
          <p:nvPr>
            <p:ph idx="1"/>
          </p:nvPr>
        </p:nvSpPr>
        <p:spPr>
          <a:xfrm>
            <a:off x="4447308" y="591344"/>
            <a:ext cx="6906491" cy="5585619"/>
          </a:xfrm>
        </p:spPr>
        <p:txBody>
          <a:bodyPr anchor="ctr">
            <a:normAutofit/>
          </a:bodyPr>
          <a:lstStyle/>
          <a:p>
            <a:r>
              <a:rPr lang="en-US" dirty="0"/>
              <a:t>A while Loop is a control flow statement that allows code to be executed repeatedly based on a given condition.</a:t>
            </a:r>
          </a:p>
          <a:p>
            <a:r>
              <a:rPr lang="en-US" dirty="0"/>
              <a:t>Syntax :</a:t>
            </a:r>
          </a:p>
          <a:p>
            <a:pPr marL="0" indent="0">
              <a:buNone/>
            </a:pPr>
            <a:r>
              <a:rPr lang="en-US" dirty="0"/>
              <a:t>		while condition is true</a:t>
            </a:r>
          </a:p>
          <a:p>
            <a:pPr marL="0" indent="0">
              <a:buNone/>
            </a:pPr>
            <a:r>
              <a:rPr lang="en-US" dirty="0"/>
              <a:t>		do</a:t>
            </a:r>
          </a:p>
          <a:p>
            <a:pPr marL="0" indent="0">
              <a:buNone/>
            </a:pPr>
            <a:r>
              <a:rPr lang="en-US" dirty="0"/>
              <a:t>		commands </a:t>
            </a:r>
          </a:p>
          <a:p>
            <a:pPr marL="0" indent="0">
              <a:buNone/>
            </a:pPr>
            <a:r>
              <a:rPr lang="en-US" dirty="0"/>
              <a:t>		done</a:t>
            </a:r>
          </a:p>
          <a:p>
            <a:r>
              <a:rPr lang="en-US" dirty="0"/>
              <a:t>The commands that are enclosed by do and done are executed repeatedly as long as condition remains true.</a:t>
            </a:r>
          </a:p>
        </p:txBody>
      </p:sp>
    </p:spTree>
    <p:extLst>
      <p:ext uri="{BB962C8B-B14F-4D97-AF65-F5344CB8AC3E}">
        <p14:creationId xmlns:p14="http://schemas.microsoft.com/office/powerpoint/2010/main" val="65922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99F9B-62F1-65F9-9FF0-67252F1B0964}"/>
              </a:ext>
            </a:extLst>
          </p:cNvPr>
          <p:cNvSpPr txBox="1"/>
          <p:nvPr/>
        </p:nvSpPr>
        <p:spPr>
          <a:xfrm>
            <a:off x="239697" y="177553"/>
            <a:ext cx="11762913" cy="3847207"/>
          </a:xfrm>
          <a:prstGeom prst="rect">
            <a:avLst/>
          </a:prstGeom>
          <a:noFill/>
        </p:spPr>
        <p:txBody>
          <a:bodyPr wrap="square" rtlCol="0">
            <a:spAutoFit/>
          </a:bodyPr>
          <a:lstStyle/>
          <a:p>
            <a:r>
              <a:rPr lang="en-IN" b="1" dirty="0">
                <a:solidFill>
                  <a:schemeClr val="accent2">
                    <a:lumMod val="50000"/>
                  </a:schemeClr>
                </a:solidFill>
              </a:rPr>
              <a:t>18. sort: ORDERING A FILE</a:t>
            </a:r>
          </a:p>
          <a:p>
            <a:endParaRPr lang="en-IN" b="1" dirty="0">
              <a:solidFill>
                <a:schemeClr val="accent6">
                  <a:lumMod val="50000"/>
                </a:schemeClr>
              </a:solidFill>
            </a:endParaRPr>
          </a:p>
          <a:p>
            <a:r>
              <a:rPr lang="en-IN" sz="1600" dirty="0"/>
              <a:t>Sorting is the ordering of data in ascending or descending sequence.</a:t>
            </a:r>
          </a:p>
          <a:p>
            <a:r>
              <a:rPr lang="en-IN" sz="1600" dirty="0"/>
              <a:t>The sort command orders a file.</a:t>
            </a:r>
          </a:p>
          <a:p>
            <a:r>
              <a:rPr lang="en-IN" sz="1600" dirty="0"/>
              <a:t>Like cut, it identifies fields and it can sort on specified fields.</a:t>
            </a:r>
          </a:p>
          <a:p>
            <a:r>
              <a:rPr lang="en-IN" sz="1600" dirty="0"/>
              <a:t>By default, sort reorders lines in ASCII collating sequence – whitespace first, then numerals,</a:t>
            </a:r>
          </a:p>
          <a:p>
            <a:r>
              <a:rPr lang="en-IN" sz="1600" dirty="0"/>
              <a:t>uppercase letters and finally lowercase letters.</a:t>
            </a:r>
          </a:p>
          <a:p>
            <a:r>
              <a:rPr lang="en-IN" sz="1600" dirty="0"/>
              <a:t>Example:</a:t>
            </a:r>
          </a:p>
          <a:p>
            <a:r>
              <a:rPr lang="en-IN" sz="1600" dirty="0"/>
              <a:t>$ sort shortlist</a:t>
            </a:r>
          </a:p>
          <a:p>
            <a:r>
              <a:rPr lang="en-IN" sz="1600" dirty="0"/>
              <a:t>2233|a. k. </a:t>
            </a:r>
            <a:r>
              <a:rPr lang="en-IN" sz="1600" dirty="0" err="1"/>
              <a:t>shukla</a:t>
            </a:r>
            <a:r>
              <a:rPr lang="en-IN" sz="1600" dirty="0"/>
              <a:t> |g. m. |sales |12/12/52|6000</a:t>
            </a:r>
          </a:p>
          <a:p>
            <a:r>
              <a:rPr lang="en-IN" sz="1600" dirty="0"/>
              <a:t>2365|barun </a:t>
            </a:r>
            <a:r>
              <a:rPr lang="en-IN" sz="1600" dirty="0" err="1"/>
              <a:t>sengupta</a:t>
            </a:r>
            <a:r>
              <a:rPr lang="en-IN" sz="1600" dirty="0"/>
              <a:t> |director |personnel |11/05/47|7800</a:t>
            </a:r>
          </a:p>
          <a:p>
            <a:r>
              <a:rPr lang="en-IN" sz="1600" dirty="0"/>
              <a:t>5423|n. k. </a:t>
            </a:r>
            <a:r>
              <a:rPr lang="en-IN" sz="1600" dirty="0" err="1"/>
              <a:t>gupta</a:t>
            </a:r>
            <a:r>
              <a:rPr lang="en-IN" sz="1600" dirty="0"/>
              <a:t> |chairman |admin |30/08/56|5400</a:t>
            </a:r>
          </a:p>
          <a:p>
            <a:r>
              <a:rPr lang="en-IN" sz="1600" dirty="0"/>
              <a:t>5678|sumit </a:t>
            </a:r>
            <a:r>
              <a:rPr lang="en-IN" sz="1600" dirty="0" err="1"/>
              <a:t>chakrobarty</a:t>
            </a:r>
            <a:r>
              <a:rPr lang="en-IN" sz="1600" dirty="0"/>
              <a:t> |d. g. m. |marketing |19/04/43|6000</a:t>
            </a:r>
          </a:p>
          <a:p>
            <a:r>
              <a:rPr lang="en-IN" sz="1600" dirty="0"/>
              <a:t>9876|jai </a:t>
            </a:r>
            <a:r>
              <a:rPr lang="en-IN" sz="1600" dirty="0" err="1"/>
              <a:t>sharma</a:t>
            </a:r>
            <a:r>
              <a:rPr lang="en-IN" sz="1600" dirty="0"/>
              <a:t> |director |production |12/03/50|7000</a:t>
            </a:r>
          </a:p>
          <a:p>
            <a:endParaRPr lang="en-IN" sz="1600" dirty="0"/>
          </a:p>
        </p:txBody>
      </p:sp>
      <p:graphicFrame>
        <p:nvGraphicFramePr>
          <p:cNvPr id="3" name="Table 3">
            <a:extLst>
              <a:ext uri="{FF2B5EF4-FFF2-40B4-BE49-F238E27FC236}">
                <a16:creationId xmlns:a16="http://schemas.microsoft.com/office/drawing/2014/main" id="{2A1BFF80-C9EE-4206-8C2C-6502C701A28E}"/>
              </a:ext>
            </a:extLst>
          </p:cNvPr>
          <p:cNvGraphicFramePr>
            <a:graphicFrameLocks noGrp="1"/>
          </p:cNvGraphicFramePr>
          <p:nvPr/>
        </p:nvGraphicFramePr>
        <p:xfrm>
          <a:off x="5719285" y="1943100"/>
          <a:ext cx="6283325" cy="4572000"/>
        </p:xfrm>
        <a:graphic>
          <a:graphicData uri="http://schemas.openxmlformats.org/drawingml/2006/table">
            <a:tbl>
              <a:tblPr firstRow="1" bandRow="1">
                <a:tableStyleId>{5940675A-B579-460E-94D1-54222C63F5DA}</a:tableStyleId>
              </a:tblPr>
              <a:tblGrid>
                <a:gridCol w="1264028">
                  <a:extLst>
                    <a:ext uri="{9D8B030D-6E8A-4147-A177-3AD203B41FA5}">
                      <a16:colId xmlns:a16="http://schemas.microsoft.com/office/drawing/2014/main" val="4173600113"/>
                    </a:ext>
                  </a:extLst>
                </a:gridCol>
                <a:gridCol w="5019297">
                  <a:extLst>
                    <a:ext uri="{9D8B030D-6E8A-4147-A177-3AD203B41FA5}">
                      <a16:colId xmlns:a16="http://schemas.microsoft.com/office/drawing/2014/main" val="767979992"/>
                    </a:ext>
                  </a:extLst>
                </a:gridCol>
              </a:tblGrid>
              <a:tr h="578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Sort Options</a:t>
                      </a:r>
                    </a:p>
                    <a:p>
                      <a:endParaRPr 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Option Description</a:t>
                      </a:r>
                    </a:p>
                    <a:p>
                      <a:endParaRPr lang="en-US" dirty="0"/>
                    </a:p>
                  </a:txBody>
                  <a:tcPr>
                    <a:solidFill>
                      <a:schemeClr val="accent1">
                        <a:lumMod val="40000"/>
                        <a:lumOff val="60000"/>
                      </a:schemeClr>
                    </a:solidFill>
                  </a:tcPr>
                </a:tc>
                <a:extLst>
                  <a:ext uri="{0D108BD9-81ED-4DB2-BD59-A6C34878D82A}">
                    <a16:rowId xmlns:a16="http://schemas.microsoft.com/office/drawing/2014/main" val="3254842307"/>
                  </a:ext>
                </a:extLst>
              </a:tr>
              <a:tr h="2312247">
                <a:tc>
                  <a:txBody>
                    <a:bodyPr/>
                    <a:lstStyle/>
                    <a:p>
                      <a:r>
                        <a:rPr lang="en-US" dirty="0"/>
                        <a:t>-</a:t>
                      </a:r>
                      <a:r>
                        <a:rPr lang="en-US" dirty="0" err="1"/>
                        <a:t>tchar</a:t>
                      </a:r>
                      <a:endParaRPr lang="en-US" dirty="0"/>
                    </a:p>
                    <a:p>
                      <a:r>
                        <a:rPr lang="en-US" dirty="0"/>
                        <a:t>-k n</a:t>
                      </a:r>
                    </a:p>
                    <a:p>
                      <a:r>
                        <a:rPr lang="en-IN" sz="1800" dirty="0"/>
                        <a:t>-k m, n </a:t>
                      </a:r>
                    </a:p>
                    <a:p>
                      <a:r>
                        <a:rPr lang="en-IN" sz="1800" dirty="0"/>
                        <a:t>-u </a:t>
                      </a:r>
                    </a:p>
                    <a:p>
                      <a:r>
                        <a:rPr lang="en-IN" sz="1800" dirty="0"/>
                        <a:t>-n </a:t>
                      </a:r>
                    </a:p>
                    <a:p>
                      <a:r>
                        <a:rPr lang="en-IN" sz="1800" dirty="0"/>
                        <a:t>-f </a:t>
                      </a:r>
                    </a:p>
                    <a:p>
                      <a:r>
                        <a:rPr lang="en-IN" sz="1800" dirty="0"/>
                        <a:t>-c </a:t>
                      </a:r>
                      <a:endParaRPr lang="en-US"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Uses delimiter char to identify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Sorts on nth filed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Starts sort on nth column of </a:t>
                      </a:r>
                      <a:r>
                        <a:rPr lang="en-IN" sz="1800" dirty="0" err="1"/>
                        <a:t>mth</a:t>
                      </a:r>
                      <a:r>
                        <a:rPr lang="en-IN" sz="1800" dirty="0"/>
                        <a:t>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Removes repeated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Sorts numerically</a:t>
                      </a:r>
                    </a:p>
                    <a:p>
                      <a:r>
                        <a:rPr lang="en-IN" sz="1800" dirty="0"/>
                        <a:t>Case-insensitive sort</a:t>
                      </a:r>
                    </a:p>
                    <a:p>
                      <a:r>
                        <a:rPr lang="en-IN" sz="1800" dirty="0"/>
                        <a:t>Checks if file is sorted</a:t>
                      </a:r>
                    </a:p>
                    <a:p>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p>
                      <a:endParaRPr lang="en-US" dirty="0"/>
                    </a:p>
                  </a:txBody>
                  <a:tcPr>
                    <a:solidFill>
                      <a:schemeClr val="accent1">
                        <a:lumMod val="20000"/>
                        <a:lumOff val="80000"/>
                      </a:schemeClr>
                    </a:solidFill>
                  </a:tcPr>
                </a:tc>
                <a:extLst>
                  <a:ext uri="{0D108BD9-81ED-4DB2-BD59-A6C34878D82A}">
                    <a16:rowId xmlns:a16="http://schemas.microsoft.com/office/drawing/2014/main" val="3429111167"/>
                  </a:ext>
                </a:extLst>
              </a:tr>
            </a:tbl>
          </a:graphicData>
        </a:graphic>
      </p:graphicFrame>
    </p:spTree>
    <p:extLst>
      <p:ext uri="{BB962C8B-B14F-4D97-AF65-F5344CB8AC3E}">
        <p14:creationId xmlns:p14="http://schemas.microsoft.com/office/powerpoint/2010/main" val="942864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6834" y="1153572"/>
            <a:ext cx="3200400" cy="4461163"/>
          </a:xfrm>
        </p:spPr>
        <p:txBody>
          <a:bodyPr vert="horz" lIns="91440" tIns="45720" rIns="91440" bIns="45720" rtlCol="0" anchor="ctr">
            <a:normAutofit/>
          </a:bodyPr>
          <a:lstStyle/>
          <a:p>
            <a:pPr marL="182880" algn="l"/>
            <a:r>
              <a:rPr lang="en-US" sz="4400" b="1" kern="1200" dirty="0">
                <a:solidFill>
                  <a:srgbClr val="FFFFFF"/>
                </a:solidFill>
                <a:latin typeface="Times New Roman" panose="02020603050405020304" pitchFamily="18" charset="0"/>
                <a:cs typeface="Times New Roman" panose="02020603050405020304" pitchFamily="18" charset="0"/>
              </a:rPr>
              <a:t>FILE SYSTEMS AND INODES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p:cNvSpPr>
            <a:spLocks noGrp="1"/>
          </p:cNvSpPr>
          <p:nvPr>
            <p:ph type="subTitle" idx="1"/>
          </p:nvPr>
        </p:nvSpPr>
        <p:spPr>
          <a:xfrm>
            <a:off x="4437034" y="1272381"/>
            <a:ext cx="6906491" cy="5585619"/>
          </a:xfrm>
        </p:spPr>
        <p:txBody>
          <a:bodyPr vert="horz" lIns="91440" tIns="45720" rIns="91440" bIns="45720" rtlCol="0" anchor="ctr">
            <a:normAutofit/>
          </a:bodyPr>
          <a:lstStyle/>
          <a:p>
            <a:pPr marL="342900" indent="-228600" algn="l">
              <a:spcBef>
                <a:spcPts val="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t>
            </a:r>
            <a:r>
              <a:rPr lang="en-US" dirty="0" err="1">
                <a:latin typeface="Times New Roman" panose="02020603050405020304" pitchFamily="18" charset="0"/>
                <a:cs typeface="Times New Roman" panose="02020603050405020304" pitchFamily="18" charset="0"/>
              </a:rPr>
              <a:t>inode</a:t>
            </a:r>
            <a:r>
              <a:rPr lang="en-US" dirty="0">
                <a:latin typeface="Times New Roman" panose="02020603050405020304" pitchFamily="18" charset="0"/>
                <a:cs typeface="Times New Roman" panose="02020603050405020304" pitchFamily="18" charset="0"/>
              </a:rPr>
              <a:t> is a data structure in UNIX operating systems that contains important information pertaining to files within a file system</a:t>
            </a:r>
          </a:p>
          <a:p>
            <a:pPr marL="342900" indent="-228600" algn="l">
              <a:spcBef>
                <a:spcPts val="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hard disk is split into distinct partitions</a:t>
            </a:r>
          </a:p>
          <a:p>
            <a:pPr marL="342900" indent="-228600" algn="l">
              <a:spcBef>
                <a:spcPts val="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Every file system has a directory structure headed by root</a:t>
            </a:r>
          </a:p>
          <a:p>
            <a:pPr marL="342900" indent="-228600" algn="l">
              <a:spcBef>
                <a:spcPts val="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system is up, we see only a single file system with a single root directory</a:t>
            </a:r>
          </a:p>
          <a:p>
            <a:pPr marL="342900" indent="-228600" algn="l">
              <a:spcBef>
                <a:spcPts val="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Every file is associated with a table and this table is called the </a:t>
            </a:r>
            <a:r>
              <a:rPr lang="en-US" dirty="0" err="1">
                <a:latin typeface="Times New Roman" panose="02020603050405020304" pitchFamily="18" charset="0"/>
                <a:cs typeface="Times New Roman" panose="02020603050405020304" pitchFamily="18" charset="0"/>
              </a:rPr>
              <a:t>inode</a:t>
            </a:r>
            <a:endParaRPr lang="en-US" dirty="0">
              <a:latin typeface="Times New Roman" panose="02020603050405020304" pitchFamily="18" charset="0"/>
              <a:cs typeface="Times New Roman" panose="02020603050405020304" pitchFamily="18" charset="0"/>
            </a:endParaRPr>
          </a:p>
          <a:p>
            <a:pPr marL="342900" indent="-228600" algn="l">
              <a:spcBef>
                <a:spcPts val="0"/>
              </a:spcBef>
              <a:buFont typeface="Arial" panose="020B0604020202020204" pitchFamily="34" charset="0"/>
              <a:buChar char="•"/>
            </a:pPr>
            <a:endParaRPr lang="en-US" dirty="0"/>
          </a:p>
          <a:p>
            <a:pPr marL="342900" indent="-228600" algn="l">
              <a:spcBef>
                <a:spcPts val="0"/>
              </a:spcBef>
              <a:buFont typeface="Arial" panose="020B0604020202020204" pitchFamily="34" charset="0"/>
              <a:buChar char="•"/>
            </a:pPr>
            <a:endParaRPr lang="en-US" dirty="0"/>
          </a:p>
          <a:p>
            <a:pPr indent="-228600" algn="l">
              <a:buFont typeface="Arial" panose="020B0604020202020204" pitchFamily="34" charset="0"/>
              <a:buChar char="•"/>
            </a:pPr>
            <a:endParaRPr lang="en-US" dirty="0"/>
          </a:p>
          <a:p>
            <a:pPr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378412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811659" y="540841"/>
            <a:ext cx="6143946" cy="5562008"/>
          </a:xfrm>
        </p:spPr>
        <p:txBody>
          <a:bodyPr>
            <a:noAutofit/>
          </a:bodyPr>
          <a:lstStyle/>
          <a:p>
            <a:pPr marL="0" indent="0">
              <a:lnSpc>
                <a:spcPct val="150000"/>
              </a:lnSpc>
              <a:spcBef>
                <a:spcPts val="0"/>
              </a:spcBef>
              <a:buNone/>
            </a:pPr>
            <a:r>
              <a:rPr lang="en-GB" sz="2000" b="1" dirty="0">
                <a:latin typeface="Times New Roman" pitchFamily="18" charset="0"/>
                <a:cs typeface="Times New Roman" pitchFamily="18" charset="0"/>
              </a:rPr>
              <a:t>The </a:t>
            </a:r>
            <a:r>
              <a:rPr lang="en-GB" sz="2000" b="1" dirty="0" err="1">
                <a:latin typeface="Times New Roman" pitchFamily="18" charset="0"/>
                <a:cs typeface="Times New Roman" pitchFamily="18" charset="0"/>
              </a:rPr>
              <a:t>inode</a:t>
            </a:r>
            <a:r>
              <a:rPr lang="en-GB" sz="2000" b="1" dirty="0">
                <a:latin typeface="Times New Roman" pitchFamily="18" charset="0"/>
                <a:cs typeface="Times New Roman" pitchFamily="18" charset="0"/>
              </a:rPr>
              <a:t> contains the following attributes of a file: </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file type – regular, directory, device </a:t>
            </a:r>
            <a:r>
              <a:rPr lang="en-GB" sz="2000" dirty="0" err="1">
                <a:latin typeface="Times New Roman" pitchFamily="18" charset="0"/>
                <a:cs typeface="Times New Roman" pitchFamily="18" charset="0"/>
              </a:rPr>
              <a:t>etc</a:t>
            </a:r>
            <a:r>
              <a:rPr lang="en-GB" sz="2000" dirty="0">
                <a:latin typeface="Times New Roman" pitchFamily="18" charset="0"/>
                <a:cs typeface="Times New Roman" pitchFamily="18" charset="0"/>
              </a:rPr>
              <a:t> </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file permissions – the nine permissions and three more </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Number of links – the number of aliases the file has</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The UID of the owner</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The GID of the group owner</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File size in bytes</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Date and time of last modification </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Date and time of last access</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Date and time of last change of the </a:t>
            </a:r>
            <a:r>
              <a:rPr lang="en-GB" sz="2000" dirty="0" err="1">
                <a:latin typeface="Times New Roman" pitchFamily="18" charset="0"/>
                <a:cs typeface="Times New Roman" pitchFamily="18" charset="0"/>
              </a:rPr>
              <a:t>inode</a:t>
            </a:r>
            <a:r>
              <a:rPr lang="en-GB" sz="2000" dirty="0">
                <a:latin typeface="Times New Roman" pitchFamily="18" charset="0"/>
                <a:cs typeface="Times New Roman" pitchFamily="18" charset="0"/>
              </a:rPr>
              <a:t> </a:t>
            </a:r>
          </a:p>
          <a:p>
            <a:pPr marL="0" indent="0">
              <a:lnSpc>
                <a:spcPct val="150000"/>
              </a:lnSpc>
              <a:spcBef>
                <a:spcPts val="0"/>
              </a:spcBef>
              <a:buFont typeface="Wingdings" pitchFamily="2" charset="2"/>
              <a:buChar char="Ø"/>
            </a:pPr>
            <a:r>
              <a:rPr lang="en-GB" sz="2000" dirty="0">
                <a:latin typeface="Times New Roman" pitchFamily="18" charset="0"/>
                <a:cs typeface="Times New Roman" pitchFamily="18" charset="0"/>
              </a:rPr>
              <a:t>An array of pointers that keep track of all disk blocks used by the file</a:t>
            </a:r>
            <a:endParaRPr lang="en-IN" sz="2000" dirty="0">
              <a:latin typeface="Times New Roman" pitchFamily="18" charset="0"/>
              <a:cs typeface="Times New Roman" pitchFamily="18" charset="0"/>
            </a:endParaRPr>
          </a:p>
        </p:txBody>
      </p:sp>
      <p:pic>
        <p:nvPicPr>
          <p:cNvPr id="1028" name="Picture 4"/>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236611" y="1733314"/>
            <a:ext cx="4041775" cy="30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73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idx="1"/>
          </p:nvPr>
        </p:nvSpPr>
        <p:spPr>
          <a:xfrm>
            <a:off x="670705" y="929935"/>
            <a:ext cx="10905066" cy="4393982"/>
          </a:xfrm>
        </p:spPr>
        <p:txBody>
          <a:bodyPr>
            <a:normAutofit/>
          </a:bodyPr>
          <a:lstStyle/>
          <a:p>
            <a:pPr marL="0" indent="0">
              <a:buNone/>
            </a:pPr>
            <a:r>
              <a:rPr lang="en-GB" sz="2000" dirty="0">
                <a:latin typeface="Times New Roman" pitchFamily="18" charset="0"/>
                <a:cs typeface="Times New Roman" pitchFamily="18" charset="0"/>
              </a:rPr>
              <a:t>Neither the name of the file nor the </a:t>
            </a:r>
            <a:r>
              <a:rPr lang="en-GB" sz="2000" dirty="0" err="1">
                <a:latin typeface="Times New Roman" pitchFamily="18" charset="0"/>
                <a:cs typeface="Times New Roman" pitchFamily="18" charset="0"/>
              </a:rPr>
              <a:t>inode</a:t>
            </a:r>
            <a:r>
              <a:rPr lang="en-GB" sz="2000" dirty="0">
                <a:latin typeface="Times New Roman" pitchFamily="18" charset="0"/>
                <a:cs typeface="Times New Roman" pitchFamily="18" charset="0"/>
              </a:rPr>
              <a:t> number is stored in the </a:t>
            </a:r>
            <a:r>
              <a:rPr lang="en-GB" sz="2000" dirty="0" err="1">
                <a:latin typeface="Times New Roman" pitchFamily="18" charset="0"/>
                <a:cs typeface="Times New Roman" pitchFamily="18" charset="0"/>
              </a:rPr>
              <a:t>inode</a:t>
            </a:r>
            <a:r>
              <a:rPr lang="en-GB" sz="2000" dirty="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Example: </a:t>
            </a:r>
          </a:p>
          <a:p>
            <a:pPr marL="0" indent="0">
              <a:buNone/>
            </a:pPr>
            <a:r>
              <a:rPr lang="en-IN" sz="2000" b="1" dirty="0">
                <a:latin typeface="Times New Roman" pitchFamily="18" charset="0"/>
                <a:cs typeface="Times New Roman" pitchFamily="18" charset="0"/>
              </a:rPr>
              <a:t>$ ls -il </a:t>
            </a:r>
            <a:r>
              <a:rPr lang="en-IN" sz="2000" b="1" dirty="0" err="1">
                <a:latin typeface="Times New Roman" pitchFamily="18" charset="0"/>
                <a:cs typeface="Times New Roman" pitchFamily="18" charset="0"/>
              </a:rPr>
              <a:t>test.c</a:t>
            </a:r>
            <a:r>
              <a:rPr lang="en-IN" sz="2000" b="1" dirty="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13109062 -</a:t>
            </a:r>
            <a:r>
              <a:rPr lang="en-IN" sz="2000" dirty="0" err="1">
                <a:latin typeface="Times New Roman" pitchFamily="18" charset="0"/>
                <a:cs typeface="Times New Roman" pitchFamily="18" charset="0"/>
              </a:rPr>
              <a:t>rwxrwxrwx</a:t>
            </a:r>
            <a:r>
              <a:rPr lang="en-IN" sz="2000" dirty="0">
                <a:latin typeface="Times New Roman" pitchFamily="18" charset="0"/>
                <a:cs typeface="Times New Roman" pitchFamily="18" charset="0"/>
              </a:rPr>
              <a:t> 1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639  Dec 10 13:18 </a:t>
            </a:r>
            <a:r>
              <a:rPr lang="en-IN" sz="2000" dirty="0" err="1">
                <a:latin typeface="Times New Roman" pitchFamily="18" charset="0"/>
                <a:cs typeface="Times New Roman" pitchFamily="18" charset="0"/>
              </a:rPr>
              <a:t>test.c</a:t>
            </a:r>
            <a:r>
              <a:rPr lang="en-IN" sz="2000" dirty="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The file </a:t>
            </a:r>
            <a:r>
              <a:rPr lang="en-IN" sz="2000" dirty="0" err="1">
                <a:latin typeface="Times New Roman" pitchFamily="18" charset="0"/>
                <a:cs typeface="Times New Roman" pitchFamily="18" charset="0"/>
              </a:rPr>
              <a:t>test.c</a:t>
            </a:r>
            <a:r>
              <a:rPr lang="en-IN" sz="2000" dirty="0">
                <a:latin typeface="Times New Roman" pitchFamily="18" charset="0"/>
                <a:cs typeface="Times New Roman" pitchFamily="18" charset="0"/>
              </a:rPr>
              <a:t> has the </a:t>
            </a:r>
            <a:r>
              <a:rPr lang="en-IN" sz="2000" dirty="0" err="1">
                <a:latin typeface="Times New Roman" pitchFamily="18" charset="0"/>
                <a:cs typeface="Times New Roman" pitchFamily="18" charset="0"/>
              </a:rPr>
              <a:t>inode</a:t>
            </a:r>
            <a:r>
              <a:rPr lang="en-IN" sz="2000" dirty="0">
                <a:latin typeface="Times New Roman" pitchFamily="18" charset="0"/>
                <a:cs typeface="Times New Roman" pitchFamily="18" charset="0"/>
              </a:rPr>
              <a:t> number 13109062. This </a:t>
            </a:r>
            <a:r>
              <a:rPr lang="en-IN" sz="2000" dirty="0" err="1">
                <a:latin typeface="Times New Roman" pitchFamily="18" charset="0"/>
                <a:cs typeface="Times New Roman" pitchFamily="18" charset="0"/>
              </a:rPr>
              <a:t>inode</a:t>
            </a:r>
            <a:r>
              <a:rPr lang="en-IN" sz="2000" dirty="0">
                <a:latin typeface="Times New Roman" pitchFamily="18" charset="0"/>
                <a:cs typeface="Times New Roman" pitchFamily="18" charset="0"/>
              </a:rPr>
              <a:t> number is unique in this file system.</a:t>
            </a:r>
          </a:p>
          <a:p>
            <a:pPr marL="0" indent="0">
              <a:buNone/>
            </a:pPr>
            <a:endParaRPr lang="en-IN" sz="2000" dirty="0">
              <a:latin typeface="Times New Roman" pitchFamily="18" charset="0"/>
              <a:cs typeface="Times New Roman" pitchFamily="18" charset="0"/>
            </a:endParaRPr>
          </a:p>
          <a:p>
            <a:pPr lvl="1"/>
            <a:r>
              <a:rPr lang="en-GB" sz="2000" dirty="0">
                <a:latin typeface="Times New Roman" pitchFamily="18" charset="0"/>
                <a:cs typeface="Times New Roman" pitchFamily="18" charset="0"/>
              </a:rPr>
              <a:t>Unique Number</a:t>
            </a:r>
          </a:p>
          <a:p>
            <a:pPr lvl="1"/>
            <a:r>
              <a:rPr lang="en-GB" sz="2000" dirty="0">
                <a:latin typeface="Times New Roman" pitchFamily="18" charset="0"/>
                <a:cs typeface="Times New Roman" pitchFamily="18" charset="0"/>
              </a:rPr>
              <a:t>Position of the </a:t>
            </a:r>
            <a:r>
              <a:rPr lang="en-GB" sz="2000" dirty="0" err="1">
                <a:latin typeface="Times New Roman" pitchFamily="18" charset="0"/>
                <a:cs typeface="Times New Roman" pitchFamily="18" charset="0"/>
              </a:rPr>
              <a:t>inode</a:t>
            </a:r>
            <a:endParaRPr lang="en-GB" sz="2000" dirty="0">
              <a:latin typeface="Times New Roman" pitchFamily="18" charset="0"/>
              <a:cs typeface="Times New Roman" pitchFamily="18" charset="0"/>
            </a:endParaRPr>
          </a:p>
          <a:p>
            <a:pPr lvl="1"/>
            <a:r>
              <a:rPr lang="en-GB" sz="2000" dirty="0">
                <a:latin typeface="Times New Roman" pitchFamily="18" charset="0"/>
                <a:cs typeface="Times New Roman" pitchFamily="18" charset="0"/>
              </a:rPr>
              <a:t>Simple Arithmetic</a:t>
            </a:r>
          </a:p>
          <a:p>
            <a:pPr lvl="1"/>
            <a:r>
              <a:rPr lang="en-GB" sz="2000" dirty="0">
                <a:latin typeface="Times New Roman" pitchFamily="18" charset="0"/>
                <a:cs typeface="Times New Roman" pitchFamily="18" charset="0"/>
              </a:rPr>
              <a:t>ls command is used with </a:t>
            </a:r>
            <a:r>
              <a:rPr lang="en-GB" sz="2000" dirty="0" err="1">
                <a:latin typeface="Times New Roman" pitchFamily="18" charset="0"/>
                <a:cs typeface="Times New Roman" pitchFamily="18" charset="0"/>
              </a:rPr>
              <a:t>inode</a:t>
            </a:r>
            <a:endParaRPr lang="en-IN" sz="2000" dirty="0">
              <a:latin typeface="Times New Roman" pitchFamily="18" charset="0"/>
              <a:cs typeface="Times New Roman" pitchFamily="18" charset="0"/>
            </a:endParaRPr>
          </a:p>
        </p:txBody>
      </p:sp>
      <p:sp>
        <p:nvSpPr>
          <p:cNvPr id="17"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8026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GB" b="1" dirty="0">
                <a:solidFill>
                  <a:srgbClr val="FFFFFF"/>
                </a:solidFill>
                <a:latin typeface="Times New Roman" pitchFamily="18" charset="0"/>
                <a:cs typeface="Times New Roman" pitchFamily="18" charset="0"/>
              </a:rPr>
              <a:t>HARD LINKS</a:t>
            </a:r>
            <a:endParaRPr lang="en-IN" b="1" dirty="0">
              <a:solidFill>
                <a:srgbClr val="FFFFFF"/>
              </a:solidFill>
              <a:latin typeface="Times New Roman" pitchFamily="18" charset="0"/>
              <a:cs typeface="Times New Roman"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GB" sz="2000" dirty="0">
                <a:latin typeface="Times New Roman" pitchFamily="18" charset="0"/>
                <a:cs typeface="Times New Roman" pitchFamily="18" charset="0"/>
              </a:rPr>
              <a:t>A hard link is essentially a label or name assigned to a file</a:t>
            </a:r>
          </a:p>
          <a:p>
            <a:pPr marL="0" indent="0">
              <a:buNone/>
            </a:pPr>
            <a:r>
              <a:rPr lang="en-IN" sz="2000" b="1" dirty="0">
                <a:latin typeface="Times New Roman" pitchFamily="18" charset="0"/>
                <a:cs typeface="Times New Roman" pitchFamily="18" charset="0"/>
              </a:rPr>
              <a:t>Example: </a:t>
            </a:r>
          </a:p>
          <a:p>
            <a:pPr marL="0" indent="0">
              <a:buNone/>
            </a:pP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ls</a:t>
            </a:r>
            <a:r>
              <a:rPr lang="en-IN" sz="2000" dirty="0">
                <a:latin typeface="Times New Roman" pitchFamily="18" charset="0"/>
                <a:cs typeface="Times New Roman" pitchFamily="18" charset="0"/>
              </a:rPr>
              <a:t> -li backup.sh restore.sh </a:t>
            </a:r>
          </a:p>
          <a:p>
            <a:pPr marL="0" indent="0">
              <a:buNone/>
            </a:pPr>
            <a:r>
              <a:rPr lang="en-IN" sz="2000" dirty="0">
                <a:latin typeface="Times New Roman" pitchFamily="18" charset="0"/>
                <a:cs typeface="Times New Roman" pitchFamily="18" charset="0"/>
              </a:rPr>
              <a:t>478274 -</a:t>
            </a:r>
            <a:r>
              <a:rPr lang="en-IN" sz="2000" dirty="0" err="1">
                <a:latin typeface="Times New Roman" pitchFamily="18" charset="0"/>
                <a:cs typeface="Times New Roman" pitchFamily="18" charset="0"/>
              </a:rPr>
              <a:t>rwxrwxrwx</a:t>
            </a:r>
            <a:r>
              <a:rPr lang="en-IN" sz="2000" dirty="0">
                <a:latin typeface="Times New Roman" pitchFamily="18" charset="0"/>
                <a:cs typeface="Times New Roman" pitchFamily="18" charset="0"/>
              </a:rPr>
              <a:t> 2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163 Dec 10 13:18 backup.sh </a:t>
            </a:r>
          </a:p>
          <a:p>
            <a:pPr marL="0" indent="0">
              <a:buNone/>
            </a:pPr>
            <a:r>
              <a:rPr lang="en-IN" sz="2000" dirty="0">
                <a:latin typeface="Times New Roman" pitchFamily="18" charset="0"/>
                <a:cs typeface="Times New Roman" pitchFamily="18" charset="0"/>
              </a:rPr>
              <a:t>478274 -</a:t>
            </a:r>
            <a:r>
              <a:rPr lang="en-IN" sz="2000" dirty="0" err="1">
                <a:latin typeface="Times New Roman" pitchFamily="18" charset="0"/>
                <a:cs typeface="Times New Roman" pitchFamily="18" charset="0"/>
              </a:rPr>
              <a:t>rwxrwxrwx</a:t>
            </a:r>
            <a:r>
              <a:rPr lang="en-IN" sz="2000" dirty="0">
                <a:latin typeface="Times New Roman" pitchFamily="18" charset="0"/>
                <a:cs typeface="Times New Roman" pitchFamily="18" charset="0"/>
              </a:rPr>
              <a:t> 2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163 Dec 10 13:18 restore.sh</a:t>
            </a:r>
          </a:p>
          <a:p>
            <a:pPr marL="0" indent="0">
              <a:buNone/>
            </a:pPr>
            <a:r>
              <a:rPr lang="en-GB" sz="2000" b="1" dirty="0">
                <a:latin typeface="Times New Roman" pitchFamily="18" charset="0"/>
                <a:cs typeface="Times New Roman" pitchFamily="18" charset="0"/>
              </a:rPr>
              <a:t>Creating hard links:</a:t>
            </a:r>
          </a:p>
          <a:p>
            <a:pPr marL="0" indent="0">
              <a:buNone/>
            </a:pPr>
            <a:r>
              <a:rPr lang="en-IN" sz="2000" dirty="0">
                <a:latin typeface="Times New Roman" pitchFamily="18" charset="0"/>
                <a:cs typeface="Times New Roman" pitchFamily="18" charset="0"/>
              </a:rPr>
              <a:t>Example: </a:t>
            </a:r>
          </a:p>
          <a:p>
            <a:pPr marL="0" indent="0">
              <a:buNone/>
            </a:pPr>
            <a:r>
              <a:rPr lang="en-IN" sz="2000" dirty="0">
                <a:latin typeface="Times New Roman" pitchFamily="18" charset="0"/>
                <a:cs typeface="Times New Roman" pitchFamily="18" charset="0"/>
              </a:rPr>
              <a:t>$ ln </a:t>
            </a:r>
            <a:r>
              <a:rPr lang="en-IN" sz="2000" dirty="0" err="1">
                <a:latin typeface="Times New Roman" pitchFamily="18" charset="0"/>
                <a:cs typeface="Times New Roman" pitchFamily="18" charset="0"/>
              </a:rPr>
              <a:t>emp.lst</a:t>
            </a:r>
            <a:r>
              <a:rPr lang="en-IN" sz="2000" dirty="0">
                <a:latin typeface="Times New Roman" pitchFamily="18" charset="0"/>
                <a:cs typeface="Times New Roman" pitchFamily="18" charset="0"/>
              </a:rPr>
              <a:t> employee          #Ensure employee must not exist </a:t>
            </a:r>
          </a:p>
          <a:p>
            <a:pPr marL="0" indent="0">
              <a:buNone/>
            </a:pP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ls</a:t>
            </a:r>
            <a:r>
              <a:rPr lang="en-IN" sz="2000" dirty="0">
                <a:latin typeface="Times New Roman" pitchFamily="18" charset="0"/>
                <a:cs typeface="Times New Roman" pitchFamily="18" charset="0"/>
              </a:rPr>
              <a:t> -li </a:t>
            </a:r>
            <a:r>
              <a:rPr lang="en-IN" sz="2000" dirty="0" err="1">
                <a:latin typeface="Times New Roman" pitchFamily="18" charset="0"/>
                <a:cs typeface="Times New Roman" pitchFamily="18" charset="0"/>
              </a:rPr>
              <a:t>emp.lst</a:t>
            </a:r>
            <a:r>
              <a:rPr lang="en-IN" sz="2000" dirty="0">
                <a:latin typeface="Times New Roman" pitchFamily="18" charset="0"/>
                <a:cs typeface="Times New Roman" pitchFamily="18" charset="0"/>
              </a:rPr>
              <a:t> employee </a:t>
            </a:r>
          </a:p>
          <a:p>
            <a:pPr marL="0" indent="0">
              <a:buNone/>
            </a:pPr>
            <a:r>
              <a:rPr lang="en-IN" sz="2000" dirty="0">
                <a:latin typeface="Times New Roman" pitchFamily="18" charset="0"/>
                <a:cs typeface="Times New Roman" pitchFamily="18" charset="0"/>
              </a:rPr>
              <a:t>13110850 -</a:t>
            </a:r>
            <a:r>
              <a:rPr lang="en-IN" sz="2000" dirty="0" err="1">
                <a:latin typeface="Times New Roman" pitchFamily="18" charset="0"/>
                <a:cs typeface="Times New Roman" pitchFamily="18" charset="0"/>
              </a:rPr>
              <a:t>rw</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rw</a:t>
            </a:r>
            <a:r>
              <a:rPr lang="en-IN" sz="2000" dirty="0">
                <a:latin typeface="Times New Roman" pitchFamily="18" charset="0"/>
                <a:cs typeface="Times New Roman" pitchFamily="18" charset="0"/>
              </a:rPr>
              <a:t>-r-- 2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811 Jan 21 15:41 employee </a:t>
            </a:r>
          </a:p>
          <a:p>
            <a:pPr marL="0" indent="0">
              <a:buNone/>
            </a:pPr>
            <a:r>
              <a:rPr lang="en-IN" sz="2000" dirty="0">
                <a:latin typeface="Times New Roman" pitchFamily="18" charset="0"/>
                <a:cs typeface="Times New Roman" pitchFamily="18" charset="0"/>
              </a:rPr>
              <a:t>13110850 -</a:t>
            </a:r>
            <a:r>
              <a:rPr lang="en-IN" sz="2000" dirty="0" err="1">
                <a:latin typeface="Times New Roman" pitchFamily="18" charset="0"/>
                <a:cs typeface="Times New Roman" pitchFamily="18" charset="0"/>
              </a:rPr>
              <a:t>rw</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rw</a:t>
            </a:r>
            <a:r>
              <a:rPr lang="en-IN" sz="2000" dirty="0">
                <a:latin typeface="Times New Roman" pitchFamily="18" charset="0"/>
                <a:cs typeface="Times New Roman" pitchFamily="18" charset="0"/>
              </a:rPr>
              <a:t>-r-- 2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chandrakant</a:t>
            </a:r>
            <a:r>
              <a:rPr lang="en-IN" sz="2000" dirty="0">
                <a:latin typeface="Times New Roman" pitchFamily="18" charset="0"/>
                <a:cs typeface="Times New Roman" pitchFamily="18" charset="0"/>
              </a:rPr>
              <a:t> 811 Jan 21 15:41 </a:t>
            </a:r>
            <a:r>
              <a:rPr lang="en-IN" sz="2000" dirty="0" err="1">
                <a:latin typeface="Times New Roman" pitchFamily="18" charset="0"/>
                <a:cs typeface="Times New Roman" pitchFamily="18" charset="0"/>
              </a:rPr>
              <a:t>emp.lst</a:t>
            </a:r>
            <a:r>
              <a:rPr lang="en-IN" sz="2000" dirty="0">
                <a:latin typeface="Times New Roman" pitchFamily="18" charset="0"/>
                <a:cs typeface="Times New Roman" pitchFamily="18" charset="0"/>
              </a:rPr>
              <a:t> </a:t>
            </a:r>
          </a:p>
          <a:p>
            <a:pPr marL="0" indent="0">
              <a:buNone/>
            </a:pPr>
            <a:endParaRPr lang="en-GB" sz="2000" dirty="0">
              <a:latin typeface="Times New Roman" pitchFamily="18" charset="0"/>
              <a:cs typeface="Times New Roman" pitchFamily="18" charset="0"/>
            </a:endParaRPr>
          </a:p>
        </p:txBody>
      </p:sp>
    </p:spTree>
    <p:extLst>
      <p:ext uri="{BB962C8B-B14F-4D97-AF65-F5344CB8AC3E}">
        <p14:creationId xmlns:p14="http://schemas.microsoft.com/office/powerpoint/2010/main" val="76555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ntent Placeholder 2"/>
          <p:cNvSpPr>
            <a:spLocks noGrp="1"/>
          </p:cNvSpPr>
          <p:nvPr>
            <p:ph idx="1"/>
          </p:nvPr>
        </p:nvSpPr>
        <p:spPr>
          <a:xfrm>
            <a:off x="643467" y="1782981"/>
            <a:ext cx="10905066" cy="4393982"/>
          </a:xfrm>
        </p:spPr>
        <p:txBody>
          <a:bodyPr>
            <a:normAutofit/>
          </a:bodyPr>
          <a:lstStyle/>
          <a:p>
            <a:pPr marL="0" indent="0">
              <a:buNone/>
            </a:pPr>
            <a:r>
              <a:rPr lang="en-GB" sz="2000" b="1" dirty="0">
                <a:latin typeface="Times New Roman" pitchFamily="18" charset="0"/>
                <a:cs typeface="Times New Roman" pitchFamily="18" charset="0"/>
              </a:rPr>
              <a:t>Where to use Hard Links? </a:t>
            </a:r>
          </a:p>
          <a:p>
            <a:pPr marL="0" indent="0">
              <a:buNone/>
            </a:pPr>
            <a:endParaRPr lang="en-GB" sz="2000" dirty="0">
              <a:latin typeface="Times New Roman" pitchFamily="18" charset="0"/>
              <a:cs typeface="Times New Roman" pitchFamily="18" charset="0"/>
            </a:endParaRPr>
          </a:p>
          <a:p>
            <a:pPr marL="457200" indent="-457200">
              <a:buAutoNum type="arabicPeriod"/>
            </a:pPr>
            <a:r>
              <a:rPr lang="en-GB" sz="2000" dirty="0">
                <a:latin typeface="Times New Roman" pitchFamily="18" charset="0"/>
                <a:cs typeface="Times New Roman" pitchFamily="18" charset="0"/>
              </a:rPr>
              <a:t>Whenever you reorganized your directory structure and moved file from one place to another, create and use hard link to refer the moved file with same old pathname in all the programs in that you are previously using the same file, without modifying the program. </a:t>
            </a:r>
          </a:p>
          <a:p>
            <a:pPr marL="457200" indent="-457200">
              <a:buAutoNum type="arabicPeriod"/>
            </a:pPr>
            <a:r>
              <a:rPr lang="en-GB" sz="2000" dirty="0">
                <a:latin typeface="Times New Roman" pitchFamily="18" charset="0"/>
                <a:cs typeface="Times New Roman" pitchFamily="18" charset="0"/>
              </a:rPr>
              <a:t>Hard links provides some protection against accidental deletion, especially when they exist in different directories. </a:t>
            </a:r>
          </a:p>
          <a:p>
            <a:pPr marL="457200" indent="-457200">
              <a:buAutoNum type="arabicPeriod"/>
            </a:pPr>
            <a:r>
              <a:rPr lang="en-GB" sz="2000" dirty="0">
                <a:latin typeface="Times New Roman" pitchFamily="18" charset="0"/>
                <a:cs typeface="Times New Roman" pitchFamily="18" charset="0"/>
              </a:rPr>
              <a:t>Because of links, we don't need to maintain two programs as two separate disk files if there is very little difference between them.</a:t>
            </a:r>
            <a:endParaRPr lang="en-IN" sz="2000" dirty="0">
              <a:latin typeface="Times New Roman" pitchFamily="18" charset="0"/>
              <a:cs typeface="Times New Roman" pitchFamily="18" charset="0"/>
            </a:endParaRPr>
          </a:p>
        </p:txBody>
      </p:sp>
      <p:sp>
        <p:nvSpPr>
          <p:cNvPr id="28"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401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8398-AD76-4603-AF0B-3ACE54A147BF}"/>
              </a:ext>
            </a:extLst>
          </p:cNvPr>
          <p:cNvSpPr>
            <a:spLocks noGrp="1"/>
          </p:cNvSpPr>
          <p:nvPr>
            <p:ph type="title"/>
          </p:nvPr>
        </p:nvSpPr>
        <p:spPr>
          <a:xfrm>
            <a:off x="686834" y="1153572"/>
            <a:ext cx="3200400" cy="4461163"/>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SYMBOLIC LINKS</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448B345B-11C6-4C4B-ADF0-BF20761A77BA}"/>
              </a:ext>
            </a:extLst>
          </p:cNvPr>
          <p:cNvSpPr>
            <a:spLocks noGrp="1"/>
          </p:cNvSpPr>
          <p:nvPr>
            <p:ph idx="1"/>
          </p:nvPr>
        </p:nvSpPr>
        <p:spPr>
          <a:xfrm>
            <a:off x="4167272" y="513708"/>
            <a:ext cx="7466563" cy="5774076"/>
          </a:xfrm>
        </p:spPr>
        <p:txBody>
          <a:bodyPr anchor="ctr">
            <a:normAutofit/>
          </a:bodyPr>
          <a:lstStyle/>
          <a:p>
            <a:pPr>
              <a:buFont typeface="Wingdings" pitchFamily="2" charset="2"/>
              <a:buChar char="Ø"/>
            </a:pPr>
            <a:r>
              <a:rPr lang="en-GB" sz="2400" dirty="0">
                <a:latin typeface="Times New Roman" pitchFamily="18" charset="0"/>
                <a:cs typeface="Times New Roman" pitchFamily="18" charset="0"/>
              </a:rPr>
              <a:t>Until now, we have divided files into three categories – ordinary, directory and device. </a:t>
            </a:r>
          </a:p>
          <a:p>
            <a:pPr>
              <a:buFont typeface="Wingdings" pitchFamily="2" charset="2"/>
              <a:buChar char="Ø"/>
            </a:pPr>
            <a:r>
              <a:rPr lang="en-GB" sz="2400" dirty="0">
                <a:latin typeface="Times New Roman" pitchFamily="18" charset="0"/>
                <a:cs typeface="Times New Roman" pitchFamily="18" charset="0"/>
              </a:rPr>
              <a:t>The symbolic link is the fourth file type considered in this text.</a:t>
            </a:r>
          </a:p>
          <a:p>
            <a:pPr>
              <a:buFont typeface="Wingdings" pitchFamily="2" charset="2"/>
              <a:buChar char="Ø"/>
            </a:pPr>
            <a:r>
              <a:rPr lang="en-GB" sz="2400" dirty="0">
                <a:latin typeface="Times New Roman" pitchFamily="18" charset="0"/>
                <a:cs typeface="Times New Roman" pitchFamily="18" charset="0"/>
              </a:rPr>
              <a:t> Unlike the hard link, a symbolic link doesn't have the file's contents, but simply provides the pathname of the file that actually has the contents.</a:t>
            </a:r>
          </a:p>
          <a:p>
            <a:pPr>
              <a:buFont typeface="Wingdings" pitchFamily="2" charset="2"/>
              <a:buChar char="Ø"/>
            </a:pPr>
            <a:r>
              <a:rPr lang="en-GB" sz="2400" dirty="0">
                <a:latin typeface="Times New Roman" pitchFamily="18" charset="0"/>
                <a:cs typeface="Times New Roman" pitchFamily="18" charset="0"/>
              </a:rPr>
              <a:t> A symbolic link is also known as soft link. </a:t>
            </a:r>
          </a:p>
          <a:p>
            <a:pPr>
              <a:buFont typeface="Wingdings" pitchFamily="2" charset="2"/>
              <a:buChar char="Ø"/>
            </a:pPr>
            <a:r>
              <a:rPr lang="en-GB" sz="2400" dirty="0">
                <a:latin typeface="Times New Roman" pitchFamily="18" charset="0"/>
                <a:cs typeface="Times New Roman" pitchFamily="18" charset="0"/>
              </a:rPr>
              <a:t>Symbolic links can also be used with relative pathnames. </a:t>
            </a:r>
          </a:p>
        </p:txBody>
      </p:sp>
    </p:spTree>
    <p:extLst>
      <p:ext uri="{BB962C8B-B14F-4D97-AF65-F5344CB8AC3E}">
        <p14:creationId xmlns:p14="http://schemas.microsoft.com/office/powerpoint/2010/main" val="271168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315146" y="591344"/>
            <a:ext cx="7038653" cy="5585619"/>
          </a:xfrm>
        </p:spPr>
        <p:txBody>
          <a:bodyPr anchor="ctr">
            <a:normAutofit/>
          </a:bodyPr>
          <a:lstStyle/>
          <a:p>
            <a:pPr marL="0" indent="0">
              <a:buNone/>
            </a:pPr>
            <a:r>
              <a:rPr lang="en-GB" sz="2200" b="1" dirty="0">
                <a:latin typeface="Times New Roman" pitchFamily="18" charset="0"/>
                <a:cs typeface="Times New Roman" pitchFamily="18" charset="0"/>
              </a:rPr>
              <a:t>The hard link have two limitations: </a:t>
            </a:r>
          </a:p>
          <a:p>
            <a:pPr>
              <a:buFont typeface="Wingdings" pitchFamily="2" charset="2"/>
              <a:buChar char="Ø"/>
            </a:pPr>
            <a:r>
              <a:rPr lang="en-GB" sz="2200" dirty="0">
                <a:latin typeface="Times New Roman" pitchFamily="18" charset="0"/>
                <a:cs typeface="Times New Roman" pitchFamily="18" charset="0"/>
              </a:rPr>
              <a:t>You can't have two linked filenames in two file systems</a:t>
            </a:r>
          </a:p>
          <a:p>
            <a:pPr>
              <a:buFont typeface="Wingdings" pitchFamily="2" charset="2"/>
              <a:buChar char="Ø"/>
            </a:pPr>
            <a:r>
              <a:rPr lang="en-GB" sz="2200" dirty="0">
                <a:latin typeface="Times New Roman" pitchFamily="18" charset="0"/>
                <a:cs typeface="Times New Roman" pitchFamily="18" charset="0"/>
              </a:rPr>
              <a:t>You can't link a directory even within the same file system. </a:t>
            </a:r>
          </a:p>
          <a:p>
            <a:pPr>
              <a:buFont typeface="Wingdings" pitchFamily="2" charset="2"/>
              <a:buChar char="Ø"/>
            </a:pPr>
            <a:endParaRPr lang="en-GB" sz="2200" dirty="0">
              <a:latin typeface="Times New Roman" pitchFamily="18" charset="0"/>
              <a:cs typeface="Times New Roman" pitchFamily="18" charset="0"/>
            </a:endParaRPr>
          </a:p>
          <a:p>
            <a:pPr marL="0" indent="0">
              <a:buNone/>
            </a:pPr>
            <a:r>
              <a:rPr lang="en-US" sz="2200" b="1" dirty="0">
                <a:latin typeface="Times New Roman" panose="02020603050405020304" pitchFamily="18" charset="0"/>
                <a:cs typeface="Times New Roman" panose="02020603050405020304" pitchFamily="18" charset="0"/>
              </a:rPr>
              <a:t>How to create soft link? </a:t>
            </a:r>
          </a:p>
          <a:p>
            <a:pPr marL="0" indent="0">
              <a:buNone/>
            </a:pPr>
            <a:r>
              <a:rPr lang="en-US" sz="2200" dirty="0">
                <a:latin typeface="Times New Roman" panose="02020603050405020304" pitchFamily="18" charset="0"/>
                <a:cs typeface="Times New Roman" panose="02020603050405020304" pitchFamily="18" charset="0"/>
              </a:rPr>
              <a:t>The ln command with -s option creates symbolic links. </a:t>
            </a:r>
          </a:p>
          <a:p>
            <a:pPr marL="0" indent="0">
              <a:buNone/>
            </a:pPr>
            <a:r>
              <a:rPr lang="en-US" sz="2200" dirty="0">
                <a:latin typeface="Times New Roman" panose="02020603050405020304" pitchFamily="18" charset="0"/>
                <a:cs typeface="Times New Roman" panose="02020603050405020304" pitchFamily="18" charset="0"/>
              </a:rPr>
              <a:t>Example: </a:t>
            </a:r>
          </a:p>
          <a:p>
            <a:pPr marL="0" indent="0">
              <a:buNone/>
            </a:pPr>
            <a:r>
              <a:rPr lang="en-US" sz="2200" dirty="0">
                <a:latin typeface="Times New Roman" panose="02020603050405020304" pitchFamily="18" charset="0"/>
                <a:cs typeface="Times New Roman" panose="02020603050405020304" pitchFamily="18" charset="0"/>
              </a:rPr>
              <a:t>$ ln -s </a:t>
            </a:r>
            <a:r>
              <a:rPr lang="en-US" sz="2200" dirty="0" err="1">
                <a:latin typeface="Times New Roman" panose="02020603050405020304" pitchFamily="18" charset="0"/>
                <a:cs typeface="Times New Roman" panose="02020603050405020304" pitchFamily="18" charset="0"/>
              </a:rPr>
              <a:t>emp.lst</a:t>
            </a:r>
            <a:r>
              <a:rPr lang="en-US" sz="2200" dirty="0">
                <a:latin typeface="Times New Roman" panose="02020603050405020304" pitchFamily="18" charset="0"/>
                <a:cs typeface="Times New Roman" panose="02020603050405020304" pitchFamily="18" charset="0"/>
              </a:rPr>
              <a:t> employee #Ensure employee must not exist </a:t>
            </a:r>
          </a:p>
          <a:p>
            <a:pPr marL="0" indent="0">
              <a:buNone/>
            </a:pPr>
            <a:r>
              <a:rPr lang="en-US" sz="2200" dirty="0">
                <a:latin typeface="Times New Roman" panose="02020603050405020304" pitchFamily="18" charset="0"/>
                <a:cs typeface="Times New Roman" panose="02020603050405020304" pitchFamily="18" charset="0"/>
              </a:rPr>
              <a:t>$ ls -li </a:t>
            </a:r>
            <a:r>
              <a:rPr lang="en-US" sz="2200" dirty="0" err="1">
                <a:latin typeface="Times New Roman" panose="02020603050405020304" pitchFamily="18" charset="0"/>
                <a:cs typeface="Times New Roman" panose="02020603050405020304" pitchFamily="18" charset="0"/>
              </a:rPr>
              <a:t>emp.lst</a:t>
            </a:r>
            <a:r>
              <a:rPr lang="en-US" sz="2200" dirty="0">
                <a:latin typeface="Times New Roman" panose="02020603050405020304" pitchFamily="18" charset="0"/>
                <a:cs typeface="Times New Roman" panose="02020603050405020304" pitchFamily="18" charset="0"/>
              </a:rPr>
              <a:t> employee </a:t>
            </a:r>
          </a:p>
          <a:p>
            <a:pPr marL="0" indent="0">
              <a:buNone/>
            </a:pPr>
            <a:r>
              <a:rPr lang="en-US" sz="2200" dirty="0">
                <a:latin typeface="Times New Roman" panose="02020603050405020304" pitchFamily="18" charset="0"/>
                <a:cs typeface="Times New Roman" panose="02020603050405020304" pitchFamily="18" charset="0"/>
              </a:rPr>
              <a:t>13110850 -</a:t>
            </a:r>
            <a:r>
              <a:rPr lang="en-US" sz="2200" dirty="0" err="1">
                <a:latin typeface="Times New Roman" panose="02020603050405020304" pitchFamily="18" charset="0"/>
                <a:cs typeface="Times New Roman" panose="02020603050405020304" pitchFamily="18" charset="0"/>
              </a:rPr>
              <a:t>rw</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rw</a:t>
            </a:r>
            <a:r>
              <a:rPr lang="en-US" sz="2200" dirty="0">
                <a:latin typeface="Times New Roman" panose="02020603050405020304" pitchFamily="18" charset="0"/>
                <a:cs typeface="Times New Roman" panose="02020603050405020304" pitchFamily="18" charset="0"/>
              </a:rPr>
              <a:t>-r-- 1 </a:t>
            </a:r>
            <a:r>
              <a:rPr lang="en-US" sz="2200" dirty="0" err="1">
                <a:latin typeface="Times New Roman" panose="02020603050405020304" pitchFamily="18" charset="0"/>
                <a:cs typeface="Times New Roman" panose="02020603050405020304" pitchFamily="18" charset="0"/>
              </a:rPr>
              <a:t>chandrakant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chandrakant</a:t>
            </a:r>
            <a:r>
              <a:rPr lang="en-US" sz="2200" dirty="0">
                <a:latin typeface="Times New Roman" panose="02020603050405020304" pitchFamily="18" charset="0"/>
                <a:cs typeface="Times New Roman" panose="02020603050405020304" pitchFamily="18" charset="0"/>
              </a:rPr>
              <a:t> 80 Jan 21 15:41 </a:t>
            </a:r>
            <a:r>
              <a:rPr lang="en-US" sz="2200" dirty="0" err="1">
                <a:latin typeface="Times New Roman" panose="02020603050405020304" pitchFamily="18" charset="0"/>
                <a:cs typeface="Times New Roman" panose="02020603050405020304" pitchFamily="18" charset="0"/>
              </a:rPr>
              <a:t>emp.lst</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13112164 </a:t>
            </a:r>
            <a:r>
              <a:rPr lang="en-US" sz="2200" dirty="0" err="1">
                <a:latin typeface="Times New Roman" panose="02020603050405020304" pitchFamily="18" charset="0"/>
                <a:cs typeface="Times New Roman" panose="02020603050405020304" pitchFamily="18" charset="0"/>
              </a:rPr>
              <a:t>lrwxrwxrwx</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chandrakant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chandrakant</a:t>
            </a:r>
            <a:r>
              <a:rPr lang="en-US" sz="2200" dirty="0">
                <a:latin typeface="Times New Roman" panose="02020603050405020304" pitchFamily="18" charset="0"/>
                <a:cs typeface="Times New Roman" panose="02020603050405020304" pitchFamily="18" charset="0"/>
              </a:rPr>
              <a:t> 7 Jan 26 19:34 employee -&gt; </a:t>
            </a:r>
            <a:r>
              <a:rPr lang="en-US" sz="2200" dirty="0" err="1">
                <a:latin typeface="Times New Roman" panose="02020603050405020304" pitchFamily="18" charset="0"/>
                <a:cs typeface="Times New Roman" panose="02020603050405020304" pitchFamily="18" charset="0"/>
              </a:rPr>
              <a:t>emp.lst</a:t>
            </a:r>
            <a:endParaRPr lang="en-GB" sz="22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147938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89E8-6ED3-F7A4-C8D2-3F418A0682D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4327C49-4E4D-6D12-17DD-99CE116AE35B}"/>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73B482BC-5503-6083-B407-A1DF93EB83F3}"/>
              </a:ext>
            </a:extLst>
          </p:cNvPr>
          <p:cNvPicPr>
            <a:picLocks noChangeAspect="1"/>
          </p:cNvPicPr>
          <p:nvPr/>
        </p:nvPicPr>
        <p:blipFill rotWithShape="1">
          <a:blip r:embed="rId2"/>
          <a:srcRect t="12349" r="10869" b="10695"/>
          <a:stretch/>
        </p:blipFill>
        <p:spPr>
          <a:xfrm>
            <a:off x="0" y="1122363"/>
            <a:ext cx="12192000" cy="5018554"/>
          </a:xfrm>
          <a:prstGeom prst="rect">
            <a:avLst/>
          </a:prstGeom>
        </p:spPr>
      </p:pic>
    </p:spTree>
    <p:extLst>
      <p:ext uri="{BB962C8B-B14F-4D97-AF65-F5344CB8AC3E}">
        <p14:creationId xmlns:p14="http://schemas.microsoft.com/office/powerpoint/2010/main" val="2996534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C08F63-20BC-194F-F05A-E348A6DE58D9}"/>
              </a:ext>
            </a:extLst>
          </p:cNvPr>
          <p:cNvPicPr>
            <a:picLocks noGrp="1" noChangeAspect="1"/>
          </p:cNvPicPr>
          <p:nvPr>
            <p:ph idx="1"/>
          </p:nvPr>
        </p:nvPicPr>
        <p:blipFill rotWithShape="1">
          <a:blip r:embed="rId2"/>
          <a:srcRect l="6534" t="31484" r="61061" b="32792"/>
          <a:stretch/>
        </p:blipFill>
        <p:spPr>
          <a:xfrm>
            <a:off x="0" y="2233060"/>
            <a:ext cx="6720824" cy="4167740"/>
          </a:xfrm>
        </p:spPr>
      </p:pic>
      <p:pic>
        <p:nvPicPr>
          <p:cNvPr id="5" name="Picture 4">
            <a:extLst>
              <a:ext uri="{FF2B5EF4-FFF2-40B4-BE49-F238E27FC236}">
                <a16:creationId xmlns:a16="http://schemas.microsoft.com/office/drawing/2014/main" id="{0D7F63D0-2C26-5299-BAC6-6F610FC2E8F8}"/>
              </a:ext>
            </a:extLst>
          </p:cNvPr>
          <p:cNvPicPr>
            <a:picLocks noChangeAspect="1"/>
          </p:cNvPicPr>
          <p:nvPr/>
        </p:nvPicPr>
        <p:blipFill rotWithShape="1">
          <a:blip r:embed="rId3"/>
          <a:srcRect l="6875" t="40561" r="34000" b="46105"/>
          <a:stretch/>
        </p:blipFill>
        <p:spPr>
          <a:xfrm>
            <a:off x="0" y="-1"/>
            <a:ext cx="12192000" cy="2107933"/>
          </a:xfrm>
          <a:prstGeom prst="rect">
            <a:avLst/>
          </a:prstGeom>
        </p:spPr>
      </p:pic>
      <p:pic>
        <p:nvPicPr>
          <p:cNvPr id="9" name="Picture 8">
            <a:extLst>
              <a:ext uri="{FF2B5EF4-FFF2-40B4-BE49-F238E27FC236}">
                <a16:creationId xmlns:a16="http://schemas.microsoft.com/office/drawing/2014/main" id="{136CA87E-EC9F-1022-AE52-F9D85EA331DE}"/>
              </a:ext>
            </a:extLst>
          </p:cNvPr>
          <p:cNvPicPr>
            <a:picLocks noChangeAspect="1"/>
          </p:cNvPicPr>
          <p:nvPr/>
        </p:nvPicPr>
        <p:blipFill rotWithShape="1">
          <a:blip r:embed="rId4"/>
          <a:srcRect t="17122" r="65737" b="44702"/>
          <a:stretch/>
        </p:blipFill>
        <p:spPr>
          <a:xfrm>
            <a:off x="6720823" y="2233059"/>
            <a:ext cx="5160273" cy="4061863"/>
          </a:xfrm>
          <a:prstGeom prst="rect">
            <a:avLst/>
          </a:prstGeom>
        </p:spPr>
      </p:pic>
    </p:spTree>
    <p:extLst>
      <p:ext uri="{BB962C8B-B14F-4D97-AF65-F5344CB8AC3E}">
        <p14:creationId xmlns:p14="http://schemas.microsoft.com/office/powerpoint/2010/main" val="278248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F92DD-14D0-429A-9ED4-10B34879D199}"/>
              </a:ext>
            </a:extLst>
          </p:cNvPr>
          <p:cNvSpPr>
            <a:spLocks noGrp="1"/>
          </p:cNvSpPr>
          <p:nvPr>
            <p:ph type="title"/>
          </p:nvPr>
        </p:nvSpPr>
        <p:spPr>
          <a:xfrm>
            <a:off x="1075767" y="1188637"/>
            <a:ext cx="2988234" cy="4480726"/>
          </a:xfrm>
        </p:spPr>
        <p:txBody>
          <a:bodyPr>
            <a:normAutofit/>
          </a:bodyPr>
          <a:lstStyle/>
          <a:p>
            <a:pPr algn="r"/>
            <a:r>
              <a:rPr lang="en-US" sz="6100" dirty="0"/>
              <a:t>Example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44CB29-33CD-4D2F-BC99-6C1350695FD8}"/>
              </a:ext>
            </a:extLst>
          </p:cNvPr>
          <p:cNvSpPr>
            <a:spLocks noGrp="1"/>
          </p:cNvSpPr>
          <p:nvPr>
            <p:ph idx="1"/>
          </p:nvPr>
        </p:nvSpPr>
        <p:spPr>
          <a:xfrm>
            <a:off x="5692265" y="877391"/>
            <a:ext cx="5768909" cy="5506321"/>
          </a:xfrm>
        </p:spPr>
        <p:txBody>
          <a:bodyPr anchor="ctr">
            <a:noAutofit/>
          </a:bodyPr>
          <a:lstStyle/>
          <a:p>
            <a:pPr marL="0" indent="0">
              <a:buNone/>
            </a:pPr>
            <a:r>
              <a:rPr lang="en-US" sz="1600" dirty="0"/>
              <a:t>#!/bin/sh                                                                                                         </a:t>
            </a:r>
          </a:p>
          <a:p>
            <a:pPr marL="0" indent="0">
              <a:buNone/>
            </a:pPr>
            <a:r>
              <a:rPr lang="en-US" sz="1600" dirty="0"/>
              <a:t>#Shell script to illustrate while loop --- while.sh</a:t>
            </a:r>
          </a:p>
          <a:p>
            <a:pPr marL="0" indent="0">
              <a:buNone/>
            </a:pPr>
            <a:r>
              <a:rPr lang="en-US" sz="1600" dirty="0"/>
              <a:t>answer=y;</a:t>
            </a:r>
          </a:p>
          <a:p>
            <a:pPr marL="0" indent="0">
              <a:buNone/>
            </a:pPr>
            <a:r>
              <a:rPr lang="en-US" sz="1600" dirty="0"/>
              <a:t>while [“$answer”=“y”]</a:t>
            </a:r>
          </a:p>
          <a:p>
            <a:pPr marL="0" indent="0">
              <a:buNone/>
            </a:pPr>
            <a:r>
              <a:rPr lang="en-US" sz="1600" dirty="0"/>
              <a:t>Do</a:t>
            </a:r>
          </a:p>
          <a:p>
            <a:pPr marL="0" indent="0">
              <a:buNone/>
            </a:pPr>
            <a:r>
              <a:rPr lang="en-US" sz="1600" dirty="0"/>
              <a:t>echo “Enter Branch Code and Name: \c”</a:t>
            </a:r>
          </a:p>
          <a:p>
            <a:pPr marL="0" indent="0">
              <a:buNone/>
            </a:pPr>
            <a:r>
              <a:rPr lang="en-US" sz="1600" dirty="0"/>
              <a:t>read code name</a:t>
            </a:r>
          </a:p>
          <a:p>
            <a:pPr marL="0" indent="0">
              <a:buNone/>
            </a:pPr>
            <a:r>
              <a:rPr lang="en-US" sz="1600" dirty="0"/>
              <a:t>echo “$code|$name”&gt;&gt;</a:t>
            </a:r>
            <a:r>
              <a:rPr lang="en-US" sz="1600" dirty="0" err="1"/>
              <a:t>newlist</a:t>
            </a:r>
            <a:endParaRPr lang="en-US" sz="1600" dirty="0"/>
          </a:p>
          <a:p>
            <a:pPr marL="0" indent="0">
              <a:buNone/>
            </a:pPr>
            <a:r>
              <a:rPr lang="en-US" sz="1600" dirty="0"/>
              <a:t>echo “Enter more (y/n)?\c”</a:t>
            </a:r>
          </a:p>
          <a:p>
            <a:pPr marL="0" indent="0">
              <a:buNone/>
            </a:pPr>
            <a:r>
              <a:rPr lang="en-US" sz="1600" dirty="0"/>
              <a:t>read anymore</a:t>
            </a:r>
          </a:p>
          <a:p>
            <a:pPr marL="0" indent="0">
              <a:buNone/>
            </a:pPr>
            <a:r>
              <a:rPr lang="en-US" sz="1600" dirty="0"/>
              <a:t>case $anymore in</a:t>
            </a:r>
          </a:p>
          <a:p>
            <a:pPr marL="0" indent="0">
              <a:buNone/>
            </a:pPr>
            <a:r>
              <a:rPr lang="en-US" sz="1600" dirty="0"/>
              <a:t>y*|Y*) answer=y;;</a:t>
            </a:r>
          </a:p>
          <a:p>
            <a:pPr marL="0" indent="0">
              <a:buNone/>
            </a:pPr>
            <a:r>
              <a:rPr lang="en-US" sz="1600" dirty="0"/>
              <a:t>n*|N*) answer=n;;</a:t>
            </a:r>
          </a:p>
          <a:p>
            <a:pPr marL="0" indent="0">
              <a:buNone/>
            </a:pPr>
            <a:r>
              <a:rPr lang="en-US" sz="1600" dirty="0"/>
              <a:t>*)answer=n;;</a:t>
            </a:r>
          </a:p>
          <a:p>
            <a:pPr marL="0" indent="0">
              <a:buNone/>
            </a:pPr>
            <a:r>
              <a:rPr lang="en-US" sz="1600" dirty="0" err="1"/>
              <a:t>esac</a:t>
            </a:r>
            <a:endParaRPr lang="en-US" sz="1600" dirty="0"/>
          </a:p>
          <a:p>
            <a:pPr marL="0" indent="0">
              <a:buNone/>
            </a:pPr>
            <a:r>
              <a:rPr lang="en-US" sz="1600" dirty="0"/>
              <a:t>done</a:t>
            </a:r>
          </a:p>
          <a:p>
            <a:endParaRPr lang="en-US" sz="1600" dirty="0"/>
          </a:p>
        </p:txBody>
      </p:sp>
    </p:spTree>
    <p:extLst>
      <p:ext uri="{BB962C8B-B14F-4D97-AF65-F5344CB8AC3E}">
        <p14:creationId xmlns:p14="http://schemas.microsoft.com/office/powerpoint/2010/main" val="1612798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7260-BEA0-8827-AF9B-A17014D7E2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D3E16A-4B3E-942E-7E39-66172114620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03AD53-235C-30AD-5B64-0EFE70F57448}"/>
              </a:ext>
            </a:extLst>
          </p:cNvPr>
          <p:cNvPicPr>
            <a:picLocks noChangeAspect="1"/>
          </p:cNvPicPr>
          <p:nvPr/>
        </p:nvPicPr>
        <p:blipFill rotWithShape="1">
          <a:blip r:embed="rId2"/>
          <a:srcRect l="6316" t="24652" r="37237" b="24071"/>
          <a:stretch/>
        </p:blipFill>
        <p:spPr>
          <a:xfrm>
            <a:off x="0" y="67335"/>
            <a:ext cx="6882063" cy="5688572"/>
          </a:xfrm>
          <a:prstGeom prst="rect">
            <a:avLst/>
          </a:prstGeom>
        </p:spPr>
      </p:pic>
    </p:spTree>
    <p:extLst>
      <p:ext uri="{BB962C8B-B14F-4D97-AF65-F5344CB8AC3E}">
        <p14:creationId xmlns:p14="http://schemas.microsoft.com/office/powerpoint/2010/main" val="98635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D610-DD06-1D78-172C-B9CD13577B77}"/>
              </a:ext>
            </a:extLst>
          </p:cNvPr>
          <p:cNvSpPr>
            <a:spLocks noGrp="1"/>
          </p:cNvSpPr>
          <p:nvPr>
            <p:ph type="title"/>
          </p:nvPr>
        </p:nvSpPr>
        <p:spPr/>
        <p:txBody>
          <a:bodyPr/>
          <a:lstStyle/>
          <a:p>
            <a:r>
              <a:rPr lang="en-IN" dirty="0"/>
              <a:t>Access and Modification times</a:t>
            </a:r>
          </a:p>
        </p:txBody>
      </p:sp>
      <p:sp>
        <p:nvSpPr>
          <p:cNvPr id="3" name="Content Placeholder 2">
            <a:extLst>
              <a:ext uri="{FF2B5EF4-FFF2-40B4-BE49-F238E27FC236}">
                <a16:creationId xmlns:a16="http://schemas.microsoft.com/office/drawing/2014/main" id="{4C243F50-5535-18A7-07EB-74B8F5712055}"/>
              </a:ext>
            </a:extLst>
          </p:cNvPr>
          <p:cNvSpPr>
            <a:spLocks noGrp="1"/>
          </p:cNvSpPr>
          <p:nvPr>
            <p:ph idx="1"/>
          </p:nvPr>
        </p:nvSpPr>
        <p:spPr/>
        <p:txBody>
          <a:bodyPr>
            <a:normAutofit fontScale="62500" lnSpcReduction="20000"/>
          </a:bodyPr>
          <a:lstStyle/>
          <a:p>
            <a:r>
              <a:rPr lang="en-US" dirty="0"/>
              <a:t>Time of last access shown : ls –</a:t>
            </a:r>
            <a:r>
              <a:rPr lang="en-US" dirty="0" err="1"/>
              <a:t>lu</a:t>
            </a:r>
            <a:endParaRPr lang="en-US" dirty="0"/>
          </a:p>
          <a:p>
            <a:r>
              <a:rPr lang="en-US" dirty="0"/>
              <a:t>Time of last </a:t>
            </a:r>
            <a:r>
              <a:rPr lang="en-US" dirty="0" err="1"/>
              <a:t>inode</a:t>
            </a:r>
            <a:r>
              <a:rPr lang="en-US" dirty="0"/>
              <a:t> modification : ls –lc</a:t>
            </a:r>
          </a:p>
          <a:p>
            <a:endParaRPr lang="en-US" dirty="0"/>
          </a:p>
          <a:p>
            <a:r>
              <a:rPr lang="en-US" dirty="0"/>
              <a:t>When you write to a file,  time of last modification is updated in the file's </a:t>
            </a:r>
            <a:r>
              <a:rPr lang="en-US" dirty="0" err="1"/>
              <a:t>inode</a:t>
            </a:r>
            <a:r>
              <a:rPr lang="en-US" dirty="0"/>
              <a:t>.</a:t>
            </a:r>
          </a:p>
          <a:p>
            <a:r>
              <a:rPr lang="en-US" dirty="0"/>
              <a:t>A directory can be modified by changing its entries – by creating, removing and renaming files in</a:t>
            </a:r>
          </a:p>
          <a:p>
            <a:r>
              <a:rPr lang="en-US" dirty="0"/>
              <a:t>the directory.</a:t>
            </a:r>
          </a:p>
          <a:p>
            <a:r>
              <a:rPr lang="en-US" dirty="0"/>
              <a:t>Even though ls -l and ls -u shows the last modification and access time, respectively, the sort</a:t>
            </a:r>
          </a:p>
          <a:p>
            <a:r>
              <a:rPr lang="en-US" dirty="0"/>
              <a:t>order remains standard, i.e. ASCII.</a:t>
            </a:r>
          </a:p>
          <a:p>
            <a:r>
              <a:rPr lang="en-US" dirty="0"/>
              <a:t>However, when you add the -t option to -l or -</a:t>
            </a:r>
            <a:r>
              <a:rPr lang="en-US" dirty="0" err="1"/>
              <a:t>lu</a:t>
            </a:r>
            <a:r>
              <a:rPr lang="en-US" dirty="0"/>
              <a:t>, the files are actually displayed in order of the</a:t>
            </a:r>
          </a:p>
          <a:p>
            <a:r>
              <a:rPr lang="en-US" dirty="0"/>
              <a:t>respective time stamps:</a:t>
            </a:r>
          </a:p>
          <a:p>
            <a:endParaRPr lang="en-US" dirty="0"/>
          </a:p>
          <a:p>
            <a:r>
              <a:rPr lang="en-US" dirty="0"/>
              <a:t>ls -</a:t>
            </a:r>
            <a:r>
              <a:rPr lang="en-US" dirty="0" err="1"/>
              <a:t>lt</a:t>
            </a:r>
            <a:r>
              <a:rPr lang="en-US" dirty="0"/>
              <a:t> Displays file listing in order of their modification time</a:t>
            </a:r>
          </a:p>
          <a:p>
            <a:r>
              <a:rPr lang="en-US" dirty="0"/>
              <a:t>ls -</a:t>
            </a:r>
            <a:r>
              <a:rPr lang="en-US" dirty="0" err="1"/>
              <a:t>lut</a:t>
            </a:r>
            <a:r>
              <a:rPr lang="en-US" dirty="0"/>
              <a:t> Displays file listing in order of their access time.</a:t>
            </a:r>
            <a:endParaRPr lang="en-IN" dirty="0"/>
          </a:p>
        </p:txBody>
      </p:sp>
    </p:spTree>
    <p:extLst>
      <p:ext uri="{BB962C8B-B14F-4D97-AF65-F5344CB8AC3E}">
        <p14:creationId xmlns:p14="http://schemas.microsoft.com/office/powerpoint/2010/main" val="19943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7E9D-C1CE-1FAD-B093-C0DBC9ACBC2B}"/>
              </a:ext>
            </a:extLst>
          </p:cNvPr>
          <p:cNvSpPr>
            <a:spLocks noGrp="1"/>
          </p:cNvSpPr>
          <p:nvPr>
            <p:ph type="title"/>
          </p:nvPr>
        </p:nvSpPr>
        <p:spPr/>
        <p:txBody>
          <a:bodyPr/>
          <a:lstStyle/>
          <a:p>
            <a:r>
              <a:rPr lang="en-IN" dirty="0"/>
              <a:t>Directories, read write and execute permissions</a:t>
            </a:r>
          </a:p>
        </p:txBody>
      </p:sp>
      <p:sp>
        <p:nvSpPr>
          <p:cNvPr id="7" name="Content Placeholder 6">
            <a:extLst>
              <a:ext uri="{FF2B5EF4-FFF2-40B4-BE49-F238E27FC236}">
                <a16:creationId xmlns:a16="http://schemas.microsoft.com/office/drawing/2014/main" id="{7F6F751E-20D0-78AD-68E4-C9940E7A26BA}"/>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24DB2EAE-44EE-F45D-E0D8-2FD46A9A6ECD}"/>
              </a:ext>
            </a:extLst>
          </p:cNvPr>
          <p:cNvPicPr>
            <a:picLocks noChangeAspect="1"/>
          </p:cNvPicPr>
          <p:nvPr/>
        </p:nvPicPr>
        <p:blipFill rotWithShape="1">
          <a:blip r:embed="rId2"/>
          <a:srcRect l="5606" t="7018" r="41105" b="55611"/>
          <a:stretch/>
        </p:blipFill>
        <p:spPr>
          <a:xfrm>
            <a:off x="361172" y="1825625"/>
            <a:ext cx="11469655" cy="4524509"/>
          </a:xfrm>
          <a:prstGeom prst="rect">
            <a:avLst/>
          </a:prstGeom>
        </p:spPr>
      </p:pic>
    </p:spTree>
    <p:extLst>
      <p:ext uri="{BB962C8B-B14F-4D97-AF65-F5344CB8AC3E}">
        <p14:creationId xmlns:p14="http://schemas.microsoft.com/office/powerpoint/2010/main" val="1970872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4E11-3872-4BCB-B321-30A5CE5B70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869E42-D1D5-BEEC-7EFD-17213E15ACA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A4B318-44A1-2ED6-0AA2-19ABBFA4C0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510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C7F0-CE06-A0F2-999C-95A3587FA6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0770E9-60D3-E22A-AE3F-09FA3D7B2DF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0CB8CD5-34F3-6EDA-E71B-B519D40480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7400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D0ABB-C4FD-7D7D-B2EF-027CBFCFFB4D}"/>
              </a:ext>
            </a:extLst>
          </p:cNvPr>
          <p:cNvPicPr>
            <a:picLocks noChangeAspect="1"/>
          </p:cNvPicPr>
          <p:nvPr/>
        </p:nvPicPr>
        <p:blipFill rotWithShape="1">
          <a:blip r:embed="rId2"/>
          <a:srcRect l="6875" t="90069" r="60289" b="5324"/>
          <a:stretch/>
        </p:blipFill>
        <p:spPr>
          <a:xfrm>
            <a:off x="135556" y="176022"/>
            <a:ext cx="10795263" cy="851884"/>
          </a:xfrm>
          <a:prstGeom prst="rect">
            <a:avLst/>
          </a:prstGeom>
        </p:spPr>
      </p:pic>
      <p:pic>
        <p:nvPicPr>
          <p:cNvPr id="7" name="Picture 6">
            <a:extLst>
              <a:ext uri="{FF2B5EF4-FFF2-40B4-BE49-F238E27FC236}">
                <a16:creationId xmlns:a16="http://schemas.microsoft.com/office/drawing/2014/main" id="{044AC29E-3ED7-7F0A-4EEA-0E0866CE09AD}"/>
              </a:ext>
            </a:extLst>
          </p:cNvPr>
          <p:cNvPicPr>
            <a:picLocks noChangeAspect="1"/>
          </p:cNvPicPr>
          <p:nvPr/>
        </p:nvPicPr>
        <p:blipFill rotWithShape="1">
          <a:blip r:embed="rId3"/>
          <a:srcRect l="6875" t="88982" r="50579" b="5324"/>
          <a:stretch/>
        </p:blipFill>
        <p:spPr>
          <a:xfrm>
            <a:off x="0" y="1374416"/>
            <a:ext cx="12089331" cy="935464"/>
          </a:xfrm>
          <a:prstGeom prst="rect">
            <a:avLst/>
          </a:prstGeom>
        </p:spPr>
      </p:pic>
      <p:pic>
        <p:nvPicPr>
          <p:cNvPr id="9" name="Picture 8">
            <a:extLst>
              <a:ext uri="{FF2B5EF4-FFF2-40B4-BE49-F238E27FC236}">
                <a16:creationId xmlns:a16="http://schemas.microsoft.com/office/drawing/2014/main" id="{A3877F98-041F-3E3E-51D8-7700805646FF}"/>
              </a:ext>
            </a:extLst>
          </p:cNvPr>
          <p:cNvPicPr>
            <a:picLocks noChangeAspect="1"/>
          </p:cNvPicPr>
          <p:nvPr/>
        </p:nvPicPr>
        <p:blipFill rotWithShape="1">
          <a:blip r:embed="rId4"/>
          <a:srcRect l="7263" t="90245" r="50738" b="5825"/>
          <a:stretch/>
        </p:blipFill>
        <p:spPr>
          <a:xfrm>
            <a:off x="135555" y="2521635"/>
            <a:ext cx="11953775" cy="596949"/>
          </a:xfrm>
          <a:prstGeom prst="rect">
            <a:avLst/>
          </a:prstGeom>
        </p:spPr>
      </p:pic>
      <p:pic>
        <p:nvPicPr>
          <p:cNvPr id="11" name="Picture 10">
            <a:extLst>
              <a:ext uri="{FF2B5EF4-FFF2-40B4-BE49-F238E27FC236}">
                <a16:creationId xmlns:a16="http://schemas.microsoft.com/office/drawing/2014/main" id="{3F6C6A48-0B7E-B3CE-C0A9-D2FFA66E5D7E}"/>
              </a:ext>
            </a:extLst>
          </p:cNvPr>
          <p:cNvPicPr>
            <a:picLocks noChangeAspect="1"/>
          </p:cNvPicPr>
          <p:nvPr/>
        </p:nvPicPr>
        <p:blipFill rotWithShape="1">
          <a:blip r:embed="rId5"/>
          <a:srcRect l="6631" t="89543" r="49316" b="4562"/>
          <a:stretch/>
        </p:blipFill>
        <p:spPr>
          <a:xfrm>
            <a:off x="135555" y="3537286"/>
            <a:ext cx="11189350" cy="842209"/>
          </a:xfrm>
          <a:prstGeom prst="rect">
            <a:avLst/>
          </a:prstGeom>
        </p:spPr>
      </p:pic>
    </p:spTree>
    <p:extLst>
      <p:ext uri="{BB962C8B-B14F-4D97-AF65-F5344CB8AC3E}">
        <p14:creationId xmlns:p14="http://schemas.microsoft.com/office/powerpoint/2010/main" val="1223262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6533-AA90-D051-1A08-99BE3BFABE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455B12-3EB2-40CA-DA95-1509FE0BDC9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BBD578-7FC5-C208-8BF0-163EE0BACDA8}"/>
              </a:ext>
            </a:extLst>
          </p:cNvPr>
          <p:cNvPicPr>
            <a:picLocks noChangeAspect="1"/>
          </p:cNvPicPr>
          <p:nvPr/>
        </p:nvPicPr>
        <p:blipFill rotWithShape="1">
          <a:blip r:embed="rId2"/>
          <a:srcRect l="6158" t="7719" r="6875" b="25754"/>
          <a:stretch/>
        </p:blipFill>
        <p:spPr>
          <a:xfrm>
            <a:off x="750771" y="250258"/>
            <a:ext cx="10603030" cy="6400800"/>
          </a:xfrm>
          <a:prstGeom prst="rect">
            <a:avLst/>
          </a:prstGeom>
        </p:spPr>
      </p:pic>
    </p:spTree>
    <p:extLst>
      <p:ext uri="{BB962C8B-B14F-4D97-AF65-F5344CB8AC3E}">
        <p14:creationId xmlns:p14="http://schemas.microsoft.com/office/powerpoint/2010/main" val="4135131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F5AA6-888D-6042-CE18-30ECE1E24158}"/>
              </a:ext>
            </a:extLst>
          </p:cNvPr>
          <p:cNvSpPr>
            <a:spLocks noGrp="1"/>
          </p:cNvSpPr>
          <p:nvPr>
            <p:ph idx="1"/>
          </p:nvPr>
        </p:nvSpPr>
        <p:spPr>
          <a:xfrm>
            <a:off x="673768" y="856648"/>
            <a:ext cx="10680032" cy="5320315"/>
          </a:xfrm>
        </p:spPr>
        <p:txBody>
          <a:bodyPr>
            <a:normAutofit fontScale="77500" lnSpcReduction="20000"/>
          </a:bodyPr>
          <a:lstStyle/>
          <a:p>
            <a:r>
              <a:rPr lang="en-US" dirty="0"/>
              <a:t>Execute Permission</a:t>
            </a:r>
          </a:p>
          <a:p>
            <a:r>
              <a:rPr lang="en-US" dirty="0"/>
              <a:t> Executing a directory just doesn't make any sense, so what does its execute privilege</a:t>
            </a:r>
          </a:p>
          <a:p>
            <a:r>
              <a:rPr lang="en-US" dirty="0"/>
              <a:t>mean?</a:t>
            </a:r>
          </a:p>
          <a:p>
            <a:r>
              <a:rPr lang="en-US" dirty="0"/>
              <a:t> It only means that a user can “pass through” the directory in searching for subdirectories.</a:t>
            </a:r>
          </a:p>
          <a:p>
            <a:r>
              <a:rPr lang="en-US" dirty="0"/>
              <a:t> When you use a pathname with any command – cat /home/</a:t>
            </a:r>
            <a:r>
              <a:rPr lang="en-US" dirty="0" err="1"/>
              <a:t>chandrakant</a:t>
            </a:r>
            <a:r>
              <a:rPr lang="en-US" dirty="0"/>
              <a:t>/sample/</a:t>
            </a:r>
            <a:r>
              <a:rPr lang="en-US" dirty="0" err="1"/>
              <a:t>emp.lst</a:t>
            </a:r>
            <a:endParaRPr lang="en-US" dirty="0"/>
          </a:p>
          <a:p>
            <a:r>
              <a:rPr lang="en-US" dirty="0"/>
              <a:t>you need to have execute permission for each of the directories involved in the complete</a:t>
            </a:r>
          </a:p>
          <a:p>
            <a:r>
              <a:rPr lang="en-US" dirty="0"/>
              <a:t>pathname.</a:t>
            </a:r>
          </a:p>
          <a:p>
            <a:r>
              <a:rPr lang="en-US" dirty="0"/>
              <a:t> The directory home contains entry for </a:t>
            </a:r>
            <a:r>
              <a:rPr lang="en-US" dirty="0" err="1"/>
              <a:t>chandrakant</a:t>
            </a:r>
            <a:r>
              <a:rPr lang="en-US" dirty="0"/>
              <a:t>, and the directory </a:t>
            </a:r>
            <a:r>
              <a:rPr lang="en-US" dirty="0" err="1"/>
              <a:t>chandrakant</a:t>
            </a:r>
            <a:endParaRPr lang="en-US" dirty="0"/>
          </a:p>
          <a:p>
            <a:r>
              <a:rPr lang="en-US" dirty="0"/>
              <a:t>contains entry for sample, and so forth.</a:t>
            </a:r>
          </a:p>
          <a:p>
            <a:r>
              <a:rPr lang="en-US" dirty="0"/>
              <a:t> If a single directory in this pathname doesn't have execute permission, then it can't be</a:t>
            </a:r>
          </a:p>
          <a:p>
            <a:r>
              <a:rPr lang="en-US" dirty="0"/>
              <a:t>searched for the name of the next directory.</a:t>
            </a:r>
          </a:p>
          <a:p>
            <a:r>
              <a:rPr lang="en-US" dirty="0"/>
              <a:t>That's why the execute privilege of a directory is often referred to as the search</a:t>
            </a:r>
          </a:p>
          <a:p>
            <a:r>
              <a:rPr lang="en-US" dirty="0"/>
              <a:t>permission.</a:t>
            </a:r>
            <a:endParaRPr lang="en-IN" dirty="0"/>
          </a:p>
        </p:txBody>
      </p:sp>
    </p:spTree>
    <p:extLst>
      <p:ext uri="{BB962C8B-B14F-4D97-AF65-F5344CB8AC3E}">
        <p14:creationId xmlns:p14="http://schemas.microsoft.com/office/powerpoint/2010/main" val="323884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2142-0A46-E284-6CB8-55821D67DC2E}"/>
              </a:ext>
            </a:extLst>
          </p:cNvPr>
          <p:cNvSpPr>
            <a:spLocks noGrp="1"/>
          </p:cNvSpPr>
          <p:nvPr>
            <p:ph type="title"/>
          </p:nvPr>
        </p:nvSpPr>
        <p:spPr>
          <a:xfrm>
            <a:off x="838200" y="336250"/>
            <a:ext cx="10515600" cy="1325563"/>
          </a:xfrm>
        </p:spPr>
        <p:txBody>
          <a:bodyPr/>
          <a:lstStyle/>
          <a:p>
            <a:r>
              <a:rPr lang="en-IN" dirty="0"/>
              <a:t>UMASK</a:t>
            </a:r>
          </a:p>
        </p:txBody>
      </p:sp>
      <p:sp>
        <p:nvSpPr>
          <p:cNvPr id="3" name="Content Placeholder 2">
            <a:extLst>
              <a:ext uri="{FF2B5EF4-FFF2-40B4-BE49-F238E27FC236}">
                <a16:creationId xmlns:a16="http://schemas.microsoft.com/office/drawing/2014/main" id="{A7D499E9-FA79-038C-B168-974F24F32741}"/>
              </a:ext>
            </a:extLst>
          </p:cNvPr>
          <p:cNvSpPr>
            <a:spLocks noGrp="1"/>
          </p:cNvSpPr>
          <p:nvPr>
            <p:ph idx="1"/>
          </p:nvPr>
        </p:nvSpPr>
        <p:spPr/>
        <p:txBody>
          <a:bodyPr/>
          <a:lstStyle/>
          <a:p>
            <a:pPr marL="0" indent="0">
              <a:buNone/>
            </a:pPr>
            <a:r>
              <a:rPr kumimoji="0" lang="en-US" altLang="en-US" sz="1800" b="1" i="0" u="none" strike="noStrike" cap="none" normalizeH="0" baseline="0" dirty="0" err="1">
                <a:ln>
                  <a:noFill/>
                </a:ln>
                <a:solidFill>
                  <a:srgbClr val="404040"/>
                </a:solidFill>
                <a:effectLst/>
                <a:latin typeface="Courier New" panose="02070309020205020404" pitchFamily="49" charset="0"/>
                <a:cs typeface="Courier New" panose="02070309020205020404" pitchFamily="49" charset="0"/>
              </a:rPr>
              <a:t>umask</a:t>
            </a:r>
            <a:r>
              <a:rPr kumimoji="0" lang="en-US" altLang="en-US" sz="2800" b="0" i="0" u="none" strike="noStrike" cap="none" normalizeH="0" baseline="0" dirty="0">
                <a:ln>
                  <a:noFill/>
                </a:ln>
                <a:solidFill>
                  <a:srgbClr val="404040"/>
                </a:solidFill>
                <a:effectLst/>
                <a:latin typeface="Roboto" panose="02000000000000000000" pitchFamily="2" charset="0"/>
              </a:rPr>
              <a:t> (user file-creation mode) is a Linux command that lets you set up default permissions for newly created files and folders.</a:t>
            </a:r>
          </a:p>
          <a:p>
            <a:pPr marL="0" indent="0">
              <a:buNone/>
            </a:pPr>
            <a:endParaRPr lang="en-US" dirty="0">
              <a:solidFill>
                <a:srgbClr val="404040"/>
              </a:solidFill>
              <a:latin typeface="Roboto" panose="02000000000000000000" pitchFamily="2" charset="0"/>
            </a:endParaRPr>
          </a:p>
          <a:p>
            <a:pPr marL="0" indent="0">
              <a:buNone/>
            </a:pPr>
            <a:r>
              <a:rPr kumimoji="0" lang="en-US" altLang="en-US" sz="2800" b="0" i="0" u="none" strike="noStrike" cap="none" normalizeH="0" baseline="0" dirty="0">
                <a:ln>
                  <a:noFill/>
                </a:ln>
                <a:solidFill>
                  <a:srgbClr val="404040"/>
                </a:solidFill>
                <a:effectLst/>
                <a:latin typeface="Roboto" panose="02000000000000000000" pitchFamily="2" charset="0"/>
              </a:rPr>
              <a:t>A user-defined permissions ‘mask’.</a:t>
            </a:r>
          </a:p>
          <a:p>
            <a:pPr marL="0" indent="0">
              <a:buNone/>
            </a:pPr>
            <a:r>
              <a:rPr kumimoji="0" lang="en-US" altLang="en-US" sz="2800" b="0" i="0" u="none" strike="noStrike" cap="none" normalizeH="0" baseline="0" dirty="0">
                <a:ln>
                  <a:noFill/>
                </a:ln>
                <a:solidFill>
                  <a:srgbClr val="404040"/>
                </a:solidFill>
                <a:effectLst/>
                <a:latin typeface="Roboto" panose="02000000000000000000" pitchFamily="2" charset="0"/>
              </a:rPr>
              <a:t> A user can choose how to restrict  permissions by using a </a:t>
            </a:r>
            <a:r>
              <a:rPr kumimoji="0" lang="en-US" altLang="en-US" sz="2800" b="1" i="0" u="none" strike="noStrike" cap="none" normalizeH="0" baseline="0" dirty="0">
                <a:ln>
                  <a:noFill/>
                </a:ln>
                <a:solidFill>
                  <a:srgbClr val="404040"/>
                </a:solidFill>
                <a:effectLst/>
                <a:latin typeface="Roboto" panose="02000000000000000000" pitchFamily="2" charset="0"/>
              </a:rPr>
              <a:t>permissions mask</a:t>
            </a:r>
            <a:r>
              <a:rPr kumimoji="0" lang="en-US" altLang="en-US" sz="2800" b="0" i="0" u="none" strike="noStrike" cap="none" normalizeH="0" baseline="0" dirty="0">
                <a:ln>
                  <a:noFill/>
                </a:ln>
                <a:solidFill>
                  <a:srgbClr val="404040"/>
                </a:solidFill>
                <a:effectLst/>
                <a:latin typeface="Roboto" panose="02000000000000000000" pitchFamily="2" charset="0"/>
              </a:rPr>
              <a:t>. </a:t>
            </a:r>
          </a:p>
          <a:p>
            <a:pPr marL="0" indent="0">
              <a:buNone/>
            </a:pPr>
            <a:r>
              <a:rPr kumimoji="0" lang="en-US" altLang="en-US" sz="2800" b="0" i="0" u="none" strike="noStrike" cap="none" normalizeH="0" baseline="0" dirty="0">
                <a:ln>
                  <a:noFill/>
                </a:ln>
                <a:solidFill>
                  <a:srgbClr val="404040"/>
                </a:solidFill>
                <a:effectLst/>
                <a:latin typeface="Roboto" panose="02000000000000000000" pitchFamily="2" charset="0"/>
              </a:rPr>
              <a:t>A permission mask interacts with the default system permissions and changes them.</a:t>
            </a:r>
          </a:p>
          <a:p>
            <a:pPr marL="0" indent="0">
              <a:buNone/>
            </a:pPr>
            <a:r>
              <a:rPr kumimoji="0" lang="en-US" altLang="en-US" sz="2800" b="0" i="0" u="none" strike="noStrike" cap="none" normalizeH="0" baseline="0" dirty="0">
                <a:ln>
                  <a:noFill/>
                </a:ln>
                <a:solidFill>
                  <a:srgbClr val="404040"/>
                </a:solidFill>
                <a:effectLst/>
                <a:latin typeface="Roboto" panose="02000000000000000000" pitchFamily="2" charset="0"/>
              </a:rPr>
              <a:t> The </a:t>
            </a:r>
            <a:r>
              <a:rPr kumimoji="0" lang="en-US" altLang="en-US" sz="1800" b="1" i="0" u="none" strike="noStrike" cap="none" normalizeH="0" baseline="0" dirty="0" err="1">
                <a:ln>
                  <a:noFill/>
                </a:ln>
                <a:solidFill>
                  <a:srgbClr val="404040"/>
                </a:solidFill>
                <a:effectLst/>
                <a:latin typeface="Courier New" panose="02070309020205020404" pitchFamily="49" charset="0"/>
                <a:cs typeface="Courier New" panose="02070309020205020404" pitchFamily="49" charset="0"/>
              </a:rPr>
              <a:t>umask</a:t>
            </a:r>
            <a:r>
              <a:rPr kumimoji="0" lang="en-US" altLang="en-US" sz="2800" b="0" i="0" u="none" strike="noStrike" cap="none" normalizeH="0" baseline="0" dirty="0">
                <a:ln>
                  <a:noFill/>
                </a:ln>
                <a:solidFill>
                  <a:srgbClr val="404040"/>
                </a:solidFill>
                <a:effectLst/>
                <a:latin typeface="Roboto" panose="02000000000000000000" pitchFamily="2" charset="0"/>
              </a:rPr>
              <a:t> command is used to apply this mask</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122508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129A-E8CB-645C-871B-C934093FFE6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731C5AC-BBD3-C62D-EA32-151A1B77D9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D035F2-9B90-2BDA-E310-213BA1CF340D}"/>
              </a:ext>
            </a:extLst>
          </p:cNvPr>
          <p:cNvPicPr>
            <a:picLocks noChangeAspect="1"/>
          </p:cNvPicPr>
          <p:nvPr/>
        </p:nvPicPr>
        <p:blipFill rotWithShape="1">
          <a:blip r:embed="rId2"/>
          <a:srcRect l="18158" t="20070" r="21921" b="9930"/>
          <a:stretch/>
        </p:blipFill>
        <p:spPr>
          <a:xfrm>
            <a:off x="0" y="60846"/>
            <a:ext cx="12192000" cy="6797154"/>
          </a:xfrm>
          <a:prstGeom prst="rect">
            <a:avLst/>
          </a:prstGeom>
        </p:spPr>
      </p:pic>
    </p:spTree>
    <p:extLst>
      <p:ext uri="{BB962C8B-B14F-4D97-AF65-F5344CB8AC3E}">
        <p14:creationId xmlns:p14="http://schemas.microsoft.com/office/powerpoint/2010/main" val="3583435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A76B9-750D-4FD0-A3A5-82532407679B}"/>
              </a:ext>
            </a:extLst>
          </p:cNvPr>
          <p:cNvSpPr>
            <a:spLocks noGrp="1"/>
          </p:cNvSpPr>
          <p:nvPr>
            <p:ph type="title"/>
          </p:nvPr>
        </p:nvSpPr>
        <p:spPr>
          <a:xfrm>
            <a:off x="1171074" y="1396686"/>
            <a:ext cx="3240506" cy="4064628"/>
          </a:xfrm>
        </p:spPr>
        <p:txBody>
          <a:bodyPr>
            <a:normAutofit/>
          </a:bodyPr>
          <a:lstStyle/>
          <a:p>
            <a:r>
              <a:rPr lang="en-US">
                <a:solidFill>
                  <a:srgbClr val="FFFFFF"/>
                </a:solidFill>
              </a:rPr>
              <a:t>Execution &amp; Ouput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Content Placeholder 2">
            <a:extLst>
              <a:ext uri="{FF2B5EF4-FFF2-40B4-BE49-F238E27FC236}">
                <a16:creationId xmlns:a16="http://schemas.microsoft.com/office/drawing/2014/main" id="{FD932E6D-C513-4FDD-BEDB-0D03BAC6AA74}"/>
              </a:ext>
            </a:extLst>
          </p:cNvPr>
          <p:cNvSpPr>
            <a:spLocks noGrp="1"/>
          </p:cNvSpPr>
          <p:nvPr>
            <p:ph idx="1"/>
          </p:nvPr>
        </p:nvSpPr>
        <p:spPr>
          <a:xfrm>
            <a:off x="5370153" y="1526033"/>
            <a:ext cx="5536397" cy="3935281"/>
          </a:xfrm>
        </p:spPr>
        <p:txBody>
          <a:bodyPr>
            <a:normAutofit/>
          </a:bodyPr>
          <a:lstStyle/>
          <a:p>
            <a:pPr marL="0" indent="0">
              <a:buNone/>
            </a:pPr>
            <a:r>
              <a:rPr lang="en-US" sz="2000"/>
              <a:t>$</a:t>
            </a:r>
            <a:r>
              <a:rPr lang="en-US" sz="2000" err="1"/>
              <a:t>chmod</a:t>
            </a:r>
            <a:r>
              <a:rPr lang="en-US" sz="2000"/>
              <a:t> 777 while.sh</a:t>
            </a:r>
          </a:p>
          <a:p>
            <a:pPr marL="0" indent="0">
              <a:buNone/>
            </a:pPr>
            <a:r>
              <a:rPr lang="en-US" sz="2000"/>
              <a:t>$</a:t>
            </a:r>
            <a:r>
              <a:rPr lang="en-US" sz="2000" err="1"/>
              <a:t>sh</a:t>
            </a:r>
            <a:r>
              <a:rPr lang="en-US" sz="2000"/>
              <a:t> while.sh</a:t>
            </a:r>
          </a:p>
          <a:p>
            <a:pPr marL="0" indent="0">
              <a:buNone/>
            </a:pPr>
            <a:r>
              <a:rPr lang="en-US" sz="2000"/>
              <a:t>Enter Branch Code and Name : CS Computer [enter]</a:t>
            </a:r>
          </a:p>
          <a:p>
            <a:pPr marL="0" indent="0">
              <a:buNone/>
            </a:pPr>
            <a:r>
              <a:rPr lang="en-US" sz="2000"/>
              <a:t>Enter more (y/n)? Y [enter]</a:t>
            </a:r>
          </a:p>
          <a:p>
            <a:pPr marL="0" indent="0">
              <a:buNone/>
            </a:pPr>
            <a:r>
              <a:rPr lang="en-US" sz="2000"/>
              <a:t>Enter Branch Code and Name :  EC Electronics [enter]</a:t>
            </a:r>
          </a:p>
          <a:p>
            <a:pPr marL="0" indent="0">
              <a:buNone/>
            </a:pPr>
            <a:r>
              <a:rPr lang="en-US" sz="2000"/>
              <a:t>Enter more (y/n)? n [enter]</a:t>
            </a:r>
          </a:p>
          <a:p>
            <a:pPr marL="0" indent="0">
              <a:buNone/>
            </a:pPr>
            <a:r>
              <a:rPr lang="en-US" sz="2000"/>
              <a:t>$cat </a:t>
            </a:r>
            <a:r>
              <a:rPr lang="en-US" sz="2000" err="1"/>
              <a:t>newlist</a:t>
            </a:r>
            <a:endParaRPr lang="en-US" sz="2000"/>
          </a:p>
          <a:p>
            <a:pPr marL="0" indent="0">
              <a:buNone/>
            </a:pPr>
            <a:r>
              <a:rPr lang="en-US" sz="2000" err="1"/>
              <a:t>CS|Computer</a:t>
            </a:r>
            <a:endParaRPr lang="en-US" sz="2000"/>
          </a:p>
          <a:p>
            <a:pPr marL="0" indent="0">
              <a:buNone/>
            </a:pPr>
            <a:r>
              <a:rPr lang="en-US" sz="2000" err="1"/>
              <a:t>EC|Electronics</a:t>
            </a:r>
            <a:endParaRPr lang="en-US" sz="2000"/>
          </a:p>
          <a:p>
            <a:pPr marL="0" indent="0">
              <a:buNone/>
            </a:pPr>
            <a:endParaRPr lang="en-US" sz="2000"/>
          </a:p>
          <a:p>
            <a:pPr marL="0" indent="0">
              <a:buNone/>
            </a:pPr>
            <a:endParaRPr lang="en-US" sz="2000"/>
          </a:p>
        </p:txBody>
      </p:sp>
    </p:spTree>
    <p:extLst>
      <p:ext uri="{BB962C8B-B14F-4D97-AF65-F5344CB8AC3E}">
        <p14:creationId xmlns:p14="http://schemas.microsoft.com/office/powerpoint/2010/main" val="3265528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A96958-C9C2-F28E-0A04-05E65D0FB9C3}"/>
              </a:ext>
            </a:extLst>
          </p:cNvPr>
          <p:cNvPicPr>
            <a:picLocks noChangeAspect="1"/>
          </p:cNvPicPr>
          <p:nvPr/>
        </p:nvPicPr>
        <p:blipFill rotWithShape="1">
          <a:blip r:embed="rId2"/>
          <a:srcRect l="6875" t="57123" r="58868" b="14947"/>
          <a:stretch/>
        </p:blipFill>
        <p:spPr>
          <a:xfrm>
            <a:off x="299184" y="288758"/>
            <a:ext cx="5579220" cy="2194560"/>
          </a:xfrm>
          <a:prstGeom prst="rect">
            <a:avLst/>
          </a:prstGeom>
        </p:spPr>
      </p:pic>
      <p:pic>
        <p:nvPicPr>
          <p:cNvPr id="7" name="Picture 6">
            <a:extLst>
              <a:ext uri="{FF2B5EF4-FFF2-40B4-BE49-F238E27FC236}">
                <a16:creationId xmlns:a16="http://schemas.microsoft.com/office/drawing/2014/main" id="{849F7510-1B00-4393-2118-C2E69AC7904F}"/>
              </a:ext>
            </a:extLst>
          </p:cNvPr>
          <p:cNvPicPr>
            <a:picLocks noChangeAspect="1"/>
          </p:cNvPicPr>
          <p:nvPr/>
        </p:nvPicPr>
        <p:blipFill rotWithShape="1">
          <a:blip r:embed="rId3"/>
          <a:srcRect l="16027" t="26386" r="13710" b="26176"/>
          <a:stretch/>
        </p:blipFill>
        <p:spPr>
          <a:xfrm>
            <a:off x="577516" y="2396690"/>
            <a:ext cx="8566485" cy="3253340"/>
          </a:xfrm>
          <a:prstGeom prst="rect">
            <a:avLst/>
          </a:prstGeom>
        </p:spPr>
      </p:pic>
    </p:spTree>
    <p:extLst>
      <p:ext uri="{BB962C8B-B14F-4D97-AF65-F5344CB8AC3E}">
        <p14:creationId xmlns:p14="http://schemas.microsoft.com/office/powerpoint/2010/main" val="131931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1A47B-5714-B2DB-306D-59260D1AD64B}"/>
              </a:ext>
            </a:extLst>
          </p:cNvPr>
          <p:cNvPicPr>
            <a:picLocks noChangeAspect="1"/>
          </p:cNvPicPr>
          <p:nvPr/>
        </p:nvPicPr>
        <p:blipFill rotWithShape="1">
          <a:blip r:embed="rId2"/>
          <a:srcRect l="12869" t="19649" r="14263" b="6386"/>
          <a:stretch/>
        </p:blipFill>
        <p:spPr>
          <a:xfrm>
            <a:off x="259882" y="269508"/>
            <a:ext cx="6737684" cy="6131292"/>
          </a:xfrm>
          <a:prstGeom prst="rect">
            <a:avLst/>
          </a:prstGeom>
        </p:spPr>
      </p:pic>
      <p:pic>
        <p:nvPicPr>
          <p:cNvPr id="7" name="Picture 6">
            <a:extLst>
              <a:ext uri="{FF2B5EF4-FFF2-40B4-BE49-F238E27FC236}">
                <a16:creationId xmlns:a16="http://schemas.microsoft.com/office/drawing/2014/main" id="{0C877EF5-F98E-8B0B-5669-EBFC92ED2915}"/>
              </a:ext>
            </a:extLst>
          </p:cNvPr>
          <p:cNvPicPr>
            <a:picLocks noChangeAspect="1"/>
          </p:cNvPicPr>
          <p:nvPr/>
        </p:nvPicPr>
        <p:blipFill rotWithShape="1">
          <a:blip r:embed="rId3"/>
          <a:srcRect l="21920" t="31158" r="30135" b="18737"/>
          <a:stretch/>
        </p:blipFill>
        <p:spPr>
          <a:xfrm>
            <a:off x="7064943" y="269508"/>
            <a:ext cx="5127057" cy="6318984"/>
          </a:xfrm>
          <a:prstGeom prst="rect">
            <a:avLst/>
          </a:prstGeom>
        </p:spPr>
      </p:pic>
    </p:spTree>
    <p:extLst>
      <p:ext uri="{BB962C8B-B14F-4D97-AF65-F5344CB8AC3E}">
        <p14:creationId xmlns:p14="http://schemas.microsoft.com/office/powerpoint/2010/main" val="214341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7845281-6536-4A36-A182-8EA6EED8B155}"/>
              </a:ext>
            </a:extLst>
          </p:cNvPr>
          <p:cNvSpPr>
            <a:spLocks noGrp="1"/>
          </p:cNvSpPr>
          <p:nvPr>
            <p:ph idx="1"/>
          </p:nvPr>
        </p:nvSpPr>
        <p:spPr>
          <a:xfrm>
            <a:off x="838200" y="1253331"/>
            <a:ext cx="10515600" cy="4351338"/>
          </a:xfrm>
        </p:spPr>
        <p:txBody>
          <a:bodyPr>
            <a:normAutofit/>
          </a:bodyPr>
          <a:lstStyle/>
          <a:p>
            <a:r>
              <a:rPr lang="en-US" dirty="0"/>
              <a:t>The shell also offers an until statement which operates with a reverse logic used in while loop.</a:t>
            </a:r>
          </a:p>
          <a:p>
            <a:r>
              <a:rPr lang="en-US" dirty="0"/>
              <a:t>With until, the loop body is executed as long as the condition remains false.</a:t>
            </a:r>
          </a:p>
          <a:p>
            <a:r>
              <a:rPr lang="en-US" dirty="0"/>
              <a:t>Syntax:</a:t>
            </a:r>
          </a:p>
          <a:p>
            <a:pPr marL="0" indent="0">
              <a:buNone/>
            </a:pPr>
            <a:r>
              <a:rPr kumimoji="0" lang="en-US" altLang="en-US" b="0" i="0" u="none" strike="noStrike" cap="none" normalizeH="0" baseline="0" dirty="0">
                <a:ln>
                  <a:noFill/>
                </a:ln>
                <a:effectLst/>
                <a:latin typeface="Consolas" panose="020B0609020204030204" pitchFamily="49" charset="0"/>
              </a:rPr>
              <a:t>		until [ condition ] </a:t>
            </a:r>
          </a:p>
          <a:p>
            <a:pPr marL="0" indent="0">
              <a:buNone/>
            </a:pPr>
            <a:r>
              <a:rPr kumimoji="0" lang="en-US" altLang="en-US" b="0" i="0" u="none" strike="noStrike" cap="none" normalizeH="0" baseline="0" dirty="0">
                <a:ln>
                  <a:noFill/>
                </a:ln>
                <a:effectLst/>
                <a:latin typeface="Consolas" panose="020B0609020204030204" pitchFamily="49" charset="0"/>
              </a:rPr>
              <a:t>		do </a:t>
            </a:r>
          </a:p>
          <a:p>
            <a:pPr marL="0" indent="0">
              <a:buNone/>
            </a:pPr>
            <a:r>
              <a:rPr kumimoji="0" lang="en-US" altLang="en-US" b="0" i="0" u="none" strike="noStrike" cap="none" normalizeH="0" baseline="0" dirty="0">
                <a:ln>
                  <a:noFill/>
                </a:ln>
                <a:effectLst/>
                <a:latin typeface="Consolas" panose="020B0609020204030204" pitchFamily="49" charset="0"/>
              </a:rPr>
              <a:t>		block-of-statements </a:t>
            </a:r>
          </a:p>
          <a:p>
            <a:pPr marL="0" indent="0">
              <a:buNone/>
            </a:pPr>
            <a:r>
              <a:rPr kumimoji="0" lang="en-US" altLang="en-US" b="0" i="0" u="none" strike="noStrike" cap="none" normalizeH="0" baseline="0" dirty="0">
                <a:ln>
                  <a:noFill/>
                </a:ln>
                <a:effectLst/>
                <a:latin typeface="Consolas" panose="020B0609020204030204" pitchFamily="49" charset="0"/>
              </a:rPr>
              <a:t>		done</a:t>
            </a:r>
            <a:r>
              <a:rPr kumimoji="0" lang="en-US" altLang="en-US" b="0" i="0" u="none" strike="noStrike" cap="none" normalizeH="0" baseline="0" dirty="0">
                <a:ln>
                  <a:noFill/>
                </a:ln>
                <a:effectLst/>
              </a:rPr>
              <a:t> </a:t>
            </a:r>
            <a:endParaRPr kumimoji="0" lang="en-US" altLang="en-US" b="0" i="0" u="none" strike="noStrike" cap="none" normalizeH="0" baseline="0" dirty="0">
              <a:ln>
                <a:noFill/>
              </a:ln>
              <a:effectLst/>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17938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8" name="Group 205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059" name="Rectangle 205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3" name="Rectangle 206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845F2-A62F-4D43-981B-EAE64272B497}"/>
              </a:ext>
            </a:extLst>
          </p:cNvPr>
          <p:cNvSpPr>
            <a:spLocks noGrp="1"/>
          </p:cNvSpPr>
          <p:nvPr>
            <p:ph type="title"/>
          </p:nvPr>
        </p:nvSpPr>
        <p:spPr>
          <a:xfrm>
            <a:off x="875500" y="854054"/>
            <a:ext cx="5052369" cy="1035781"/>
          </a:xfrm>
        </p:spPr>
        <p:txBody>
          <a:bodyPr anchor="ctr">
            <a:normAutofit/>
          </a:bodyPr>
          <a:lstStyle/>
          <a:p>
            <a:r>
              <a:rPr lang="en-US" sz="3600"/>
              <a:t>Example </a:t>
            </a:r>
          </a:p>
        </p:txBody>
      </p:sp>
      <p:sp>
        <p:nvSpPr>
          <p:cNvPr id="3" name="Content Placeholder 2">
            <a:extLst>
              <a:ext uri="{FF2B5EF4-FFF2-40B4-BE49-F238E27FC236}">
                <a16:creationId xmlns:a16="http://schemas.microsoft.com/office/drawing/2014/main" id="{31E1CB44-37E1-4FAA-86B7-8D857B142D0C}"/>
              </a:ext>
            </a:extLst>
          </p:cNvPr>
          <p:cNvSpPr>
            <a:spLocks noGrp="1"/>
          </p:cNvSpPr>
          <p:nvPr>
            <p:ph idx="1"/>
          </p:nvPr>
        </p:nvSpPr>
        <p:spPr>
          <a:xfrm>
            <a:off x="1045029" y="2524721"/>
            <a:ext cx="4991629" cy="3677123"/>
          </a:xfrm>
        </p:spPr>
        <p:txBody>
          <a:bodyPr anchor="ctr">
            <a:normAutofit/>
          </a:bodyPr>
          <a:lstStyle/>
          <a:p>
            <a:pPr marL="0" indent="0">
              <a:buNone/>
            </a:pPr>
            <a:r>
              <a:rPr kumimoji="0" lang="en-US" altLang="en-US" sz="1800" b="0" i="0" u="none" strike="noStrike" cap="none" normalizeH="0" baseline="0">
                <a:ln>
                  <a:noFill/>
                </a:ln>
                <a:effectLst/>
                <a:latin typeface="Consolas" panose="020B0609020204030204" pitchFamily="49" charset="0"/>
              </a:rPr>
              <a:t>#!/bin/bash </a:t>
            </a:r>
          </a:p>
          <a:p>
            <a:pPr marL="0" indent="0">
              <a:buNone/>
            </a:pPr>
            <a:r>
              <a:rPr kumimoji="0" lang="en-US" altLang="en-US" sz="1800" b="0" i="0" u="none" strike="noStrike" cap="none" normalizeH="0" baseline="0">
                <a:ln>
                  <a:noFill/>
                </a:ln>
                <a:effectLst/>
                <a:latin typeface="Consolas" panose="020B0609020204030204" pitchFamily="49" charset="0"/>
              </a:rPr>
              <a:t>echo "until loop" </a:t>
            </a:r>
          </a:p>
          <a:p>
            <a:pPr marL="0" indent="0">
              <a:buNone/>
            </a:pPr>
            <a:r>
              <a:rPr kumimoji="0" lang="en-US" altLang="en-US" sz="1800" b="0" i="0" u="none" strike="noStrike" cap="none" normalizeH="0" baseline="0">
                <a:ln>
                  <a:noFill/>
                </a:ln>
                <a:effectLst/>
                <a:latin typeface="Consolas" panose="020B0609020204030204" pitchFamily="49" charset="0"/>
              </a:rPr>
              <a:t>i=10 until [ $i == 1 ] </a:t>
            </a:r>
          </a:p>
          <a:p>
            <a:pPr marL="0" indent="0">
              <a:buNone/>
            </a:pPr>
            <a:r>
              <a:rPr kumimoji="0" lang="en-US" altLang="en-US" sz="1800" b="0" i="0" u="none" strike="noStrike" cap="none" normalizeH="0" baseline="0">
                <a:ln>
                  <a:noFill/>
                </a:ln>
                <a:effectLst/>
                <a:latin typeface="Consolas" panose="020B0609020204030204" pitchFamily="49" charset="0"/>
              </a:rPr>
              <a:t>do </a:t>
            </a:r>
          </a:p>
          <a:p>
            <a:pPr marL="0" indent="0">
              <a:buNone/>
            </a:pPr>
            <a:r>
              <a:rPr kumimoji="0" lang="en-US" altLang="en-US" sz="1800" b="0" i="0" u="none" strike="noStrike" cap="none" normalizeH="0" baseline="0">
                <a:ln>
                  <a:noFill/>
                </a:ln>
                <a:effectLst/>
                <a:latin typeface="Consolas" panose="020B0609020204030204" pitchFamily="49" charset="0"/>
              </a:rPr>
              <a:t>echo "$i is not equal to 1"; </a:t>
            </a:r>
          </a:p>
          <a:p>
            <a:pPr marL="0" indent="0">
              <a:buNone/>
            </a:pPr>
            <a:r>
              <a:rPr kumimoji="0" lang="en-US" altLang="en-US" sz="1800" b="0" i="0" u="none" strike="noStrike" cap="none" normalizeH="0" baseline="0">
                <a:ln>
                  <a:noFill/>
                </a:ln>
                <a:effectLst/>
                <a:latin typeface="Consolas" panose="020B0609020204030204" pitchFamily="49" charset="0"/>
              </a:rPr>
              <a:t>i=$((i-1)) </a:t>
            </a:r>
          </a:p>
          <a:p>
            <a:pPr marL="0" indent="0">
              <a:buNone/>
            </a:pPr>
            <a:r>
              <a:rPr kumimoji="0" lang="en-US" altLang="en-US" sz="1800" b="0" i="0" u="none" strike="noStrike" cap="none" normalizeH="0" baseline="0">
                <a:ln>
                  <a:noFill/>
                </a:ln>
                <a:effectLst/>
                <a:latin typeface="Consolas" panose="020B0609020204030204" pitchFamily="49" charset="0"/>
              </a:rPr>
              <a:t>done </a:t>
            </a:r>
          </a:p>
          <a:p>
            <a:pPr marL="0" indent="0">
              <a:buNone/>
            </a:pPr>
            <a:r>
              <a:rPr kumimoji="0" lang="en-US" altLang="en-US" sz="1800" b="0" i="0" u="none" strike="noStrike" cap="none" normalizeH="0" baseline="0">
                <a:ln>
                  <a:noFill/>
                </a:ln>
                <a:effectLst/>
                <a:latin typeface="Consolas" panose="020B0609020204030204" pitchFamily="49" charset="0"/>
              </a:rPr>
              <a:t>echo "i value is $i" </a:t>
            </a:r>
          </a:p>
          <a:p>
            <a:pPr marL="0" indent="0">
              <a:buNone/>
            </a:pPr>
            <a:r>
              <a:rPr kumimoji="0" lang="en-US" altLang="en-US" sz="1800" b="0" i="0" u="none" strike="noStrike" cap="none" normalizeH="0" baseline="0">
                <a:ln>
                  <a:noFill/>
                </a:ln>
                <a:effectLst/>
                <a:latin typeface="Consolas" panose="020B0609020204030204" pitchFamily="49" charset="0"/>
              </a:rPr>
              <a:t>echo "loop terminated"</a:t>
            </a:r>
            <a:r>
              <a:rPr kumimoji="0" lang="en-US" altLang="en-US" sz="1800" b="0" i="0" u="none" strike="noStrike" cap="none" normalizeH="0" baseline="0">
                <a:ln>
                  <a:noFill/>
                </a:ln>
                <a:effectLst/>
              </a:rPr>
              <a:t> </a:t>
            </a:r>
            <a:endParaRPr kumimoji="0" lang="en-US" altLang="en-US" sz="1800" b="0" i="0" u="none" strike="noStrike" cap="none" normalizeH="0" baseline="0">
              <a:ln>
                <a:noFill/>
              </a:ln>
              <a:effectLst/>
              <a:latin typeface="Arial" panose="020B0604020202020204" pitchFamily="34" charset="0"/>
            </a:endParaRPr>
          </a:p>
          <a:p>
            <a:pPr marL="0" indent="0">
              <a:buNone/>
            </a:pPr>
            <a:endParaRPr lang="en-US" sz="1800"/>
          </a:p>
        </p:txBody>
      </p:sp>
      <p:sp>
        <p:nvSpPr>
          <p:cNvPr id="2065" name="Rectangle 206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Lightbox">
            <a:extLst>
              <a:ext uri="{FF2B5EF4-FFF2-40B4-BE49-F238E27FC236}">
                <a16:creationId xmlns:a16="http://schemas.microsoft.com/office/drawing/2014/main" id="{3AA95865-A62D-43BD-BF3D-89C6BFC04B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1991562"/>
            <a:ext cx="4223252" cy="2935160"/>
          </a:xfrm>
          <a:prstGeom prst="rect">
            <a:avLst/>
          </a:prstGeom>
          <a:noFill/>
          <a:extLst>
            <a:ext uri="{909E8E84-426E-40DD-AFC4-6F175D3DCCD1}">
              <a14:hiddenFill xmlns:a14="http://schemas.microsoft.com/office/drawing/2010/main">
                <a:solidFill>
                  <a:srgbClr val="FFFFFF"/>
                </a:solidFill>
              </a14:hiddenFill>
            </a:ext>
          </a:extLst>
        </p:spPr>
      </p:pic>
      <p:cxnSp>
        <p:nvCxnSpPr>
          <p:cNvPr id="2067" name="Straight Connector 206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96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DD8BB-0B43-4DF8-8E20-15288EFD7345}"/>
              </a:ext>
            </a:extLst>
          </p:cNvPr>
          <p:cNvSpPr>
            <a:spLocks noGrp="1"/>
          </p:cNvSpPr>
          <p:nvPr>
            <p:ph type="title"/>
          </p:nvPr>
        </p:nvSpPr>
        <p:spPr>
          <a:xfrm>
            <a:off x="686834" y="1153572"/>
            <a:ext cx="3200400" cy="4461163"/>
          </a:xfrm>
        </p:spPr>
        <p:txBody>
          <a:bodyPr>
            <a:normAutofit/>
          </a:bodyPr>
          <a:lstStyle/>
          <a:p>
            <a:r>
              <a:rPr lang="en-US">
                <a:solidFill>
                  <a:srgbClr val="FFFFFF"/>
                </a:solidFill>
              </a:rPr>
              <a:t>For Loop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929C28C-1CDD-455F-A3F1-F5FAA8E10CAC}"/>
              </a:ext>
            </a:extLst>
          </p:cNvPr>
          <p:cNvSpPr>
            <a:spLocks noGrp="1"/>
          </p:cNvSpPr>
          <p:nvPr>
            <p:ph idx="1"/>
          </p:nvPr>
        </p:nvSpPr>
        <p:spPr>
          <a:xfrm>
            <a:off x="4447308" y="591344"/>
            <a:ext cx="6906491" cy="5585619"/>
          </a:xfrm>
        </p:spPr>
        <p:txBody>
          <a:bodyPr anchor="ctr">
            <a:normAutofit/>
          </a:bodyPr>
          <a:lstStyle/>
          <a:p>
            <a:r>
              <a:rPr lang="en-US" sz="2200" dirty="0"/>
              <a:t>The shell’s for loop differs in structure from the ones used in the other programming language.</a:t>
            </a:r>
          </a:p>
          <a:p>
            <a:r>
              <a:rPr lang="en-US" sz="2200" dirty="0"/>
              <a:t>Unlike while and until, for doesn’t test a condition, but uses a list instead.</a:t>
            </a:r>
          </a:p>
          <a:p>
            <a:r>
              <a:rPr lang="en-US" sz="2200" dirty="0"/>
              <a:t>Syntax:</a:t>
            </a:r>
          </a:p>
          <a:p>
            <a:pPr marL="0" indent="0">
              <a:buNone/>
            </a:pPr>
            <a:r>
              <a:rPr lang="en-US" sz="2200" dirty="0"/>
              <a:t>		for variable in list</a:t>
            </a:r>
          </a:p>
          <a:p>
            <a:pPr marL="0" indent="0">
              <a:buNone/>
            </a:pPr>
            <a:r>
              <a:rPr lang="en-US" sz="2200" dirty="0"/>
              <a:t>		do</a:t>
            </a:r>
          </a:p>
          <a:p>
            <a:pPr marL="0" indent="0">
              <a:buNone/>
            </a:pPr>
            <a:r>
              <a:rPr lang="en-US" sz="2200" dirty="0"/>
              <a:t>		commands</a:t>
            </a:r>
          </a:p>
          <a:p>
            <a:pPr marL="0" indent="0">
              <a:buNone/>
            </a:pPr>
            <a:r>
              <a:rPr lang="en-US" sz="2200" dirty="0"/>
              <a:t>		done</a:t>
            </a:r>
          </a:p>
          <a:p>
            <a:r>
              <a:rPr lang="en-US" sz="2200" dirty="0"/>
              <a:t>The loop body also uses the keywords do and done, but the additional parameters here are variables and list.</a:t>
            </a:r>
          </a:p>
          <a:p>
            <a:r>
              <a:rPr lang="en-US" sz="2200" dirty="0"/>
              <a:t>Each </a:t>
            </a:r>
            <a:r>
              <a:rPr lang="en-US" sz="2200" dirty="0" err="1"/>
              <a:t>whitspace</a:t>
            </a:r>
            <a:r>
              <a:rPr lang="en-US" sz="2200" dirty="0"/>
              <a:t>-separated word in list is assigned to variable in turn, and commands are executed until list is exhausted.</a:t>
            </a:r>
          </a:p>
          <a:p>
            <a:pPr marL="0" indent="0">
              <a:buNone/>
            </a:pPr>
            <a:endParaRPr lang="en-US" sz="2200" dirty="0"/>
          </a:p>
        </p:txBody>
      </p:sp>
    </p:spTree>
    <p:extLst>
      <p:ext uri="{BB962C8B-B14F-4D97-AF65-F5344CB8AC3E}">
        <p14:creationId xmlns:p14="http://schemas.microsoft.com/office/powerpoint/2010/main" val="347761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109B76A-0CB9-4684-8779-8E0D8BAB4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2C2D22B-F6B6-4B36-9A0C-CFEC6A00F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8" name="Rectangle 7">
              <a:extLst>
                <a:ext uri="{FF2B5EF4-FFF2-40B4-BE49-F238E27FC236}">
                  <a16:creationId xmlns:a16="http://schemas.microsoft.com/office/drawing/2014/main" id="{8BF681A6-1D33-45FC-87D6-0CCC766E1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367CD3-8462-4968-B401-49A5C23DF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05F7E0-2321-4AC0-B265-DAA88A542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0C82A2C1-312B-4390-9205-DA84DC1E5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9F6A7B7-D5CF-4313-A76E-838D9AFC598F}"/>
              </a:ext>
            </a:extLst>
          </p:cNvPr>
          <p:cNvSpPr>
            <a:spLocks noGrp="1"/>
          </p:cNvSpPr>
          <p:nvPr>
            <p:ph type="title"/>
          </p:nvPr>
        </p:nvSpPr>
        <p:spPr>
          <a:xfrm>
            <a:off x="875500" y="854054"/>
            <a:ext cx="5052369" cy="1035781"/>
          </a:xfrm>
        </p:spPr>
        <p:txBody>
          <a:bodyPr anchor="ctr">
            <a:normAutofit/>
          </a:bodyPr>
          <a:lstStyle/>
          <a:p>
            <a:r>
              <a:rPr lang="en-US" sz="3600"/>
              <a:t>Example </a:t>
            </a:r>
          </a:p>
        </p:txBody>
      </p:sp>
      <p:sp>
        <p:nvSpPr>
          <p:cNvPr id="14" name="Rectangle 13">
            <a:extLst>
              <a:ext uri="{FF2B5EF4-FFF2-40B4-BE49-F238E27FC236}">
                <a16:creationId xmlns:a16="http://schemas.microsoft.com/office/drawing/2014/main" id="{944FF411-D33D-4976-A739-7343E94FC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F1633C9-64A7-4A20-A414-96AD4B64F3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A888932-230D-44E5-8ACB-DE2B262A3C3B}"/>
              </a:ext>
            </a:extLst>
          </p:cNvPr>
          <p:cNvSpPr>
            <a:spLocks noGrp="1"/>
          </p:cNvSpPr>
          <p:nvPr>
            <p:ph idx="1"/>
          </p:nvPr>
        </p:nvSpPr>
        <p:spPr>
          <a:xfrm>
            <a:off x="640080" y="2378137"/>
            <a:ext cx="5565511" cy="3798826"/>
          </a:xfrm>
        </p:spPr>
        <p:txBody>
          <a:bodyPr/>
          <a:lstStyle/>
          <a:p>
            <a:pPr marL="0" indent="0">
              <a:buNone/>
            </a:pPr>
            <a:r>
              <a:rPr lang="en-US" dirty="0"/>
              <a:t>#!/bin/sh                                                              </a:t>
            </a:r>
          </a:p>
          <a:p>
            <a:pPr marL="0" indent="0">
              <a:buNone/>
            </a:pPr>
            <a:r>
              <a:rPr lang="en-US" dirty="0"/>
              <a:t>for file in chap1 chap2 chap3 chap4</a:t>
            </a:r>
          </a:p>
          <a:p>
            <a:pPr marL="0" indent="0">
              <a:buNone/>
            </a:pPr>
            <a:r>
              <a:rPr lang="en-US" dirty="0"/>
              <a:t>do</a:t>
            </a:r>
          </a:p>
          <a:p>
            <a:pPr marL="0" indent="0">
              <a:buNone/>
            </a:pPr>
            <a:r>
              <a:rPr lang="en-US" dirty="0"/>
              <a:t>cp $file${file}.</a:t>
            </a:r>
            <a:r>
              <a:rPr lang="en-US" dirty="0" err="1"/>
              <a:t>bak</a:t>
            </a:r>
            <a:endParaRPr lang="en-US" dirty="0"/>
          </a:p>
          <a:p>
            <a:pPr marL="0" indent="0">
              <a:buNone/>
            </a:pPr>
            <a:r>
              <a:rPr lang="en-US" dirty="0"/>
              <a:t>echo “$file copied to $</a:t>
            </a:r>
            <a:r>
              <a:rPr lang="en-US" dirty="0" err="1"/>
              <a:t>file.bak</a:t>
            </a:r>
            <a:r>
              <a:rPr lang="en-US" dirty="0"/>
              <a:t>”</a:t>
            </a:r>
          </a:p>
          <a:p>
            <a:pPr marL="0" indent="0">
              <a:buNone/>
            </a:pPr>
            <a:r>
              <a:rPr lang="en-US" dirty="0"/>
              <a:t>done</a:t>
            </a:r>
          </a:p>
          <a:p>
            <a:pPr marL="0" indent="0">
              <a:buNone/>
            </a:pPr>
            <a:endParaRPr lang="en-US" dirty="0"/>
          </a:p>
          <a:p>
            <a:pPr marL="0" indent="0">
              <a:buNone/>
            </a:pPr>
            <a:endParaRPr lang="en-US" dirty="0"/>
          </a:p>
        </p:txBody>
      </p:sp>
      <p:sp>
        <p:nvSpPr>
          <p:cNvPr id="20" name="Content Placeholder 2">
            <a:extLst>
              <a:ext uri="{FF2B5EF4-FFF2-40B4-BE49-F238E27FC236}">
                <a16:creationId xmlns:a16="http://schemas.microsoft.com/office/drawing/2014/main" id="{B2AC45B5-01A1-454F-A095-2053A7615870}"/>
              </a:ext>
            </a:extLst>
          </p:cNvPr>
          <p:cNvSpPr txBox="1">
            <a:spLocks/>
          </p:cNvSpPr>
          <p:nvPr/>
        </p:nvSpPr>
        <p:spPr>
          <a:xfrm>
            <a:off x="6968790" y="1191467"/>
            <a:ext cx="4583130" cy="511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Execution and Output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r>
              <a:rPr lang="en-US" dirty="0" err="1"/>
              <a:t>chmod</a:t>
            </a:r>
            <a:r>
              <a:rPr lang="en-US" dirty="0"/>
              <a:t> 777 forloop.sh</a:t>
            </a:r>
          </a:p>
          <a:p>
            <a:pPr marL="0" indent="0">
              <a:buFont typeface="Arial" panose="020B0604020202020204" pitchFamily="34" charset="0"/>
              <a:buNone/>
            </a:pPr>
            <a:r>
              <a:rPr lang="en-US" dirty="0"/>
              <a:t>$</a:t>
            </a:r>
            <a:r>
              <a:rPr lang="en-US" dirty="0" err="1"/>
              <a:t>sh</a:t>
            </a:r>
            <a:r>
              <a:rPr lang="en-US" dirty="0"/>
              <a:t> forloop.sh</a:t>
            </a:r>
          </a:p>
          <a:p>
            <a:pPr marL="0" indent="0">
              <a:buFont typeface="Arial" panose="020B0604020202020204" pitchFamily="34" charset="0"/>
              <a:buNone/>
            </a:pPr>
            <a:r>
              <a:rPr lang="en-US" dirty="0"/>
              <a:t>Chap1 copied to chap1.bak</a:t>
            </a:r>
          </a:p>
          <a:p>
            <a:pPr marL="0" indent="0">
              <a:buFont typeface="Arial" panose="020B0604020202020204" pitchFamily="34" charset="0"/>
              <a:buNone/>
            </a:pPr>
            <a:r>
              <a:rPr lang="en-US" dirty="0"/>
              <a:t>Chap2 copied to chap2.bak</a:t>
            </a:r>
          </a:p>
          <a:p>
            <a:pPr marL="0" indent="0">
              <a:buFont typeface="Arial" panose="020B0604020202020204" pitchFamily="34" charset="0"/>
              <a:buNone/>
            </a:pPr>
            <a:r>
              <a:rPr lang="en-US" dirty="0"/>
              <a:t>Chap3 copied to chap3.bak</a:t>
            </a:r>
          </a:p>
          <a:p>
            <a:pPr marL="0" indent="0">
              <a:buFont typeface="Arial" panose="020B0604020202020204" pitchFamily="34" charset="0"/>
              <a:buNone/>
            </a:pPr>
            <a:r>
              <a:rPr lang="en-US" dirty="0"/>
              <a:t>Chap4 copied to chap4.bak</a:t>
            </a:r>
          </a:p>
        </p:txBody>
      </p:sp>
    </p:spTree>
    <p:extLst>
      <p:ext uri="{BB962C8B-B14F-4D97-AF65-F5344CB8AC3E}">
        <p14:creationId xmlns:p14="http://schemas.microsoft.com/office/powerpoint/2010/main" val="3044242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501F3-DAF4-47E1-A19E-EEE5A0EA6A92}"/>
              </a:ext>
            </a:extLst>
          </p:cNvPr>
          <p:cNvSpPr>
            <a:spLocks noGrp="1"/>
          </p:cNvSpPr>
          <p:nvPr>
            <p:ph type="title"/>
          </p:nvPr>
        </p:nvSpPr>
        <p:spPr>
          <a:xfrm>
            <a:off x="838200" y="365125"/>
            <a:ext cx="10515600" cy="1325563"/>
          </a:xfrm>
        </p:spPr>
        <p:txBody>
          <a:bodyPr>
            <a:normAutofit/>
          </a:bodyPr>
          <a:lstStyle/>
          <a:p>
            <a:r>
              <a:rPr lang="en-US" sz="5400"/>
              <a:t>Example </a:t>
            </a:r>
          </a:p>
        </p:txBody>
      </p:sp>
      <p:sp>
        <p:nvSpPr>
          <p:cNvPr id="1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9EAFE9-676D-4717-8248-7C510CD3F18E}"/>
              </a:ext>
            </a:extLst>
          </p:cNvPr>
          <p:cNvSpPr>
            <a:spLocks noGrp="1"/>
          </p:cNvSpPr>
          <p:nvPr>
            <p:ph idx="1"/>
          </p:nvPr>
        </p:nvSpPr>
        <p:spPr>
          <a:xfrm>
            <a:off x="838200" y="1929384"/>
            <a:ext cx="4576282" cy="4251960"/>
          </a:xfrm>
        </p:spPr>
        <p:txBody>
          <a:bodyPr>
            <a:normAutofit/>
          </a:bodyPr>
          <a:lstStyle/>
          <a:p>
            <a:r>
              <a:rPr lang="en-US" sz="2200" dirty="0"/>
              <a:t>For loop can also be used in another way that is similar to other programming language.</a:t>
            </a:r>
          </a:p>
          <a:p>
            <a:r>
              <a:rPr lang="en-US" sz="2200" dirty="0"/>
              <a:t>Syntax :</a:t>
            </a:r>
          </a:p>
          <a:p>
            <a:pPr marL="0" indent="0">
              <a:buNone/>
            </a:pPr>
            <a:r>
              <a:rPr lang="en-US" sz="2200" dirty="0"/>
              <a:t>	for ((cond1;cond2;cond3))</a:t>
            </a:r>
          </a:p>
          <a:p>
            <a:pPr marL="0" indent="0">
              <a:buNone/>
            </a:pPr>
            <a:r>
              <a:rPr lang="en-US" sz="2200" dirty="0"/>
              <a:t>	do</a:t>
            </a:r>
          </a:p>
          <a:p>
            <a:pPr marL="0" indent="0">
              <a:buNone/>
            </a:pPr>
            <a:r>
              <a:rPr lang="en-US" sz="2200" dirty="0"/>
              <a:t>	commands</a:t>
            </a:r>
          </a:p>
          <a:p>
            <a:pPr marL="0" indent="0">
              <a:buNone/>
            </a:pPr>
            <a:r>
              <a:rPr lang="en-US" sz="2200" dirty="0"/>
              <a:t>	done</a:t>
            </a:r>
          </a:p>
          <a:p>
            <a:r>
              <a:rPr lang="en-US" sz="2200" b="0" i="0" dirty="0">
                <a:effectLst/>
                <a:latin typeface="inter-regular"/>
              </a:rPr>
              <a:t>condition1 indicates </a:t>
            </a:r>
            <a:r>
              <a:rPr lang="en-US" sz="2200" b="1" i="0" dirty="0">
                <a:effectLst/>
                <a:latin typeface="inter-bold"/>
              </a:rPr>
              <a:t>initialization</a:t>
            </a:r>
            <a:r>
              <a:rPr lang="en-US" sz="2200" b="0" i="0" dirty="0">
                <a:effectLst/>
                <a:latin typeface="inter-regular"/>
              </a:rPr>
              <a:t>, cond2 indicates </a:t>
            </a:r>
            <a:r>
              <a:rPr lang="en-US" sz="2200" b="1" i="0" dirty="0">
                <a:effectLst/>
                <a:latin typeface="inter-bold"/>
              </a:rPr>
              <a:t>condition</a:t>
            </a:r>
            <a:r>
              <a:rPr lang="en-US" sz="2200" b="0" i="0" dirty="0">
                <a:effectLst/>
                <a:latin typeface="inter-regular"/>
              </a:rPr>
              <a:t> and cond3 indicates </a:t>
            </a:r>
            <a:r>
              <a:rPr lang="en-US" sz="2200" b="1" i="0" dirty="0">
                <a:effectLst/>
                <a:latin typeface="inter-bold"/>
              </a:rPr>
              <a:t>updation.</a:t>
            </a:r>
            <a:endParaRPr lang="en-US" sz="2200" dirty="0"/>
          </a:p>
        </p:txBody>
      </p:sp>
      <p:sp>
        <p:nvSpPr>
          <p:cNvPr id="16" name="Content Placeholder 2">
            <a:extLst>
              <a:ext uri="{FF2B5EF4-FFF2-40B4-BE49-F238E27FC236}">
                <a16:creationId xmlns:a16="http://schemas.microsoft.com/office/drawing/2014/main" id="{FA1B5BBF-4C55-41E7-9214-2E02775BDC63}"/>
              </a:ext>
            </a:extLst>
          </p:cNvPr>
          <p:cNvSpPr txBox="1">
            <a:spLocks/>
          </p:cNvSpPr>
          <p:nvPr/>
        </p:nvSpPr>
        <p:spPr>
          <a:xfrm>
            <a:off x="6094476" y="1923254"/>
            <a:ext cx="4576282"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Sample program  </a:t>
            </a:r>
          </a:p>
          <a:p>
            <a:pPr marL="0" indent="0">
              <a:buNone/>
            </a:pPr>
            <a:r>
              <a:rPr lang="en-US" sz="2200" dirty="0"/>
              <a:t>for ((</a:t>
            </a:r>
            <a:r>
              <a:rPr lang="en-US" sz="2200" dirty="0" err="1"/>
              <a:t>i</a:t>
            </a:r>
            <a:r>
              <a:rPr lang="en-US" sz="2200" dirty="0"/>
              <a:t>=10;i&gt;=1;i--))</a:t>
            </a:r>
          </a:p>
          <a:p>
            <a:pPr marL="0" indent="0">
              <a:buNone/>
            </a:pPr>
            <a:r>
              <a:rPr lang="en-US" sz="2200" dirty="0"/>
              <a:t> do</a:t>
            </a:r>
          </a:p>
          <a:p>
            <a:pPr marL="0" indent="0">
              <a:buNone/>
            </a:pPr>
            <a:r>
              <a:rPr lang="en-US" sz="2200" dirty="0"/>
              <a:t> echo “$</a:t>
            </a:r>
            <a:r>
              <a:rPr lang="en-US" sz="2200" dirty="0" err="1"/>
              <a:t>i</a:t>
            </a:r>
            <a:r>
              <a:rPr lang="en-US" sz="2200" dirty="0"/>
              <a:t>”</a:t>
            </a:r>
          </a:p>
          <a:p>
            <a:pPr marL="0" indent="0">
              <a:buNone/>
            </a:pPr>
            <a:r>
              <a:rPr lang="en-US" sz="2200" dirty="0"/>
              <a:t> done</a:t>
            </a:r>
          </a:p>
          <a:p>
            <a:pPr marL="0" indent="0">
              <a:buNone/>
            </a:pPr>
            <a:endParaRPr lang="en-US" sz="2200" dirty="0"/>
          </a:p>
          <a:p>
            <a:pPr marL="0" indent="0">
              <a:buNone/>
            </a:pPr>
            <a:endParaRPr lang="en-US" sz="2200" dirty="0"/>
          </a:p>
        </p:txBody>
      </p:sp>
      <p:pic>
        <p:nvPicPr>
          <p:cNvPr id="6146" name="Picture 2" descr="Shellscripting For loops 6">
            <a:extLst>
              <a:ext uri="{FF2B5EF4-FFF2-40B4-BE49-F238E27FC236}">
                <a16:creationId xmlns:a16="http://schemas.microsoft.com/office/drawing/2014/main" id="{F0A565AC-9CCB-4B65-977C-F49709ABB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084" y="4278732"/>
            <a:ext cx="615315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61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3200</Words>
  <Application>Microsoft Office PowerPoint</Application>
  <PresentationFormat>Widescreen</PresentationFormat>
  <Paragraphs>395</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Calibri Light</vt:lpstr>
      <vt:lpstr>Consolas</vt:lpstr>
      <vt:lpstr>Courier New</vt:lpstr>
      <vt:lpstr>inter-bold</vt:lpstr>
      <vt:lpstr>inter-regular</vt:lpstr>
      <vt:lpstr>Roboto</vt:lpstr>
      <vt:lpstr>Times New Roman</vt:lpstr>
      <vt:lpstr>Wingdings</vt:lpstr>
      <vt:lpstr>Office Theme</vt:lpstr>
      <vt:lpstr>OBJECTIVES</vt:lpstr>
      <vt:lpstr>While Loops </vt:lpstr>
      <vt:lpstr>Example </vt:lpstr>
      <vt:lpstr>Execution &amp; Ouput</vt:lpstr>
      <vt:lpstr>PowerPoint Presentation</vt:lpstr>
      <vt:lpstr>Example </vt:lpstr>
      <vt:lpstr>For Loop</vt:lpstr>
      <vt:lpstr>Example </vt:lpstr>
      <vt:lpstr>Example </vt:lpstr>
      <vt:lpstr>Set and Shift </vt:lpstr>
      <vt:lpstr>Shift: Shifting Arguments Left</vt:lpstr>
      <vt:lpstr>Example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SYSTEMS AND INODES</vt:lpstr>
      <vt:lpstr>PowerPoint Presentation</vt:lpstr>
      <vt:lpstr>PowerPoint Presentation</vt:lpstr>
      <vt:lpstr>HARD LINKS</vt:lpstr>
      <vt:lpstr>PowerPoint Presentation</vt:lpstr>
      <vt:lpstr>SYMBOLIC LINKS</vt:lpstr>
      <vt:lpstr>PowerPoint Presentation</vt:lpstr>
      <vt:lpstr>PowerPoint Presentation</vt:lpstr>
      <vt:lpstr>PowerPoint Presentation</vt:lpstr>
      <vt:lpstr>PowerPoint Presentation</vt:lpstr>
      <vt:lpstr>Access and Modification times</vt:lpstr>
      <vt:lpstr>Directories, read write and execute permissions</vt:lpstr>
      <vt:lpstr>PowerPoint Presentation</vt:lpstr>
      <vt:lpstr>PowerPoint Presentation</vt:lpstr>
      <vt:lpstr>PowerPoint Presentation</vt:lpstr>
      <vt:lpstr>PowerPoint Presentation</vt:lpstr>
      <vt:lpstr>PowerPoint Presentation</vt:lpstr>
      <vt:lpstr>UMASK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OBJECTIVES</dc:title>
  <dc:creator>S,  Mohan Kumar</dc:creator>
  <cp:lastModifiedBy>Alex,  Gifty Almma</cp:lastModifiedBy>
  <cp:revision>21</cp:revision>
  <dcterms:created xsi:type="dcterms:W3CDTF">2022-09-22T05:42:31Z</dcterms:created>
  <dcterms:modified xsi:type="dcterms:W3CDTF">2022-09-22T09:42:29Z</dcterms:modified>
</cp:coreProperties>
</file>